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68" r:id="rId2"/>
    <p:sldId id="269" r:id="rId3"/>
    <p:sldId id="270" r:id="rId4"/>
    <p:sldId id="271" r:id="rId5"/>
    <p:sldId id="272" r:id="rId6"/>
    <p:sldId id="273" r:id="rId7"/>
    <p:sldId id="274" r:id="rId8"/>
    <p:sldId id="275" r:id="rId9"/>
    <p:sldId id="276" r:id="rId10"/>
  </p:sldIdLst>
  <p:sldSz cx="9144000" cy="6858000" type="screen4x3"/>
  <p:notesSz cx="6858000" cy="97155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0"/>
    <a:srgbClr val="A29BBB"/>
    <a:srgbClr val="9A8EC8"/>
    <a:srgbClr val="BADCE8"/>
    <a:srgbClr val="9ECDDE"/>
    <a:srgbClr val="99A59B"/>
    <a:srgbClr val="000066"/>
    <a:srgbClr val="B1A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45" autoAdjust="0"/>
  </p:normalViewPr>
  <p:slideViewPr>
    <p:cSldViewPr>
      <p:cViewPr>
        <p:scale>
          <a:sx n="64" d="100"/>
          <a:sy n="64" d="100"/>
        </p:scale>
        <p:origin x="-1344"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2E52B67-0023-4EB4-8C6E-1F0FB3BC0014}" type="datetimeFigureOut">
              <a:rPr lang="en-GB"/>
              <a:pPr>
                <a:defRPr/>
              </a:pPr>
              <a:t>07/06/2012</a:t>
            </a:fld>
            <a:endParaRPr lang="en-GB" dirty="0"/>
          </a:p>
        </p:txBody>
      </p:sp>
      <p:sp>
        <p:nvSpPr>
          <p:cNvPr id="4" name="Footer Placeholder 3"/>
          <p:cNvSpPr>
            <a:spLocks noGrp="1"/>
          </p:cNvSpPr>
          <p:nvPr>
            <p:ph type="ftr" sz="quarter" idx="2"/>
          </p:nvPr>
        </p:nvSpPr>
        <p:spPr>
          <a:xfrm>
            <a:off x="0" y="9228138"/>
            <a:ext cx="2971800" cy="4857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9228138"/>
            <a:ext cx="2971800" cy="4857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E204FD4-4EE7-462D-8AEB-E792783EE16F}" type="slidenum">
              <a:rPr lang="en-GB"/>
              <a:pPr>
                <a:defRPr/>
              </a:pPr>
              <a:t>‹Nr.›</a:t>
            </a:fld>
            <a:endParaRPr lang="en-GB" dirty="0"/>
          </a:p>
        </p:txBody>
      </p:sp>
    </p:spTree>
    <p:extLst>
      <p:ext uri="{BB962C8B-B14F-4D97-AF65-F5344CB8AC3E}">
        <p14:creationId xmlns:p14="http://schemas.microsoft.com/office/powerpoint/2010/main" val="2510911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857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CD627B5-0C7B-444A-A983-BD2C9A04D213}" type="datetimeFigureOut">
              <a:rPr lang="en-GB"/>
              <a:pPr>
                <a:defRPr/>
              </a:pPr>
              <a:t>07/06/2012</a:t>
            </a:fld>
            <a:endParaRPr lang="en-GB" dirty="0"/>
          </a:p>
        </p:txBody>
      </p:sp>
      <p:sp>
        <p:nvSpPr>
          <p:cNvPr id="4" name="Slide Image Placeholder 3"/>
          <p:cNvSpPr>
            <a:spLocks noGrp="1" noRot="1" noChangeAspect="1"/>
          </p:cNvSpPr>
          <p:nvPr>
            <p:ph type="sldImg" idx="2"/>
          </p:nvPr>
        </p:nvSpPr>
        <p:spPr>
          <a:xfrm>
            <a:off x="1000125" y="728663"/>
            <a:ext cx="4857750" cy="3643312"/>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614863"/>
            <a:ext cx="5486400" cy="43719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228138"/>
            <a:ext cx="2971800" cy="4857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9228138"/>
            <a:ext cx="2971800" cy="4857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28E6483-812F-4CC4-858D-D9689069351A}" type="slidenum">
              <a:rPr lang="en-GB"/>
              <a:pPr>
                <a:defRPr/>
              </a:pPr>
              <a:t>‹Nr.›</a:t>
            </a:fld>
            <a:endParaRPr lang="en-GB" dirty="0"/>
          </a:p>
        </p:txBody>
      </p:sp>
    </p:spTree>
    <p:extLst>
      <p:ext uri="{BB962C8B-B14F-4D97-AF65-F5344CB8AC3E}">
        <p14:creationId xmlns:p14="http://schemas.microsoft.com/office/powerpoint/2010/main" val="1822317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smtClean="0"/>
              <a:t>Title slide</a:t>
            </a:r>
            <a:r>
              <a:rPr lang="en-GB"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What you see in the examples on this site is a pedagogy that has been profoundly</a:t>
            </a:r>
            <a:r>
              <a:rPr lang="en-US" u="sng" noProof="0" dirty="0" smtClean="0"/>
              <a:t> shaped</a:t>
            </a:r>
            <a:r>
              <a:rPr lang="en-US" noProof="0" dirty="0" smtClean="0"/>
              <a:t> by Christian thinking, even though the </a:t>
            </a:r>
            <a:r>
              <a:rPr lang="en-US" u="sng" noProof="0" dirty="0" smtClean="0"/>
              <a:t>content</a:t>
            </a:r>
            <a:r>
              <a:rPr lang="en-US" noProof="0" dirty="0" smtClean="0"/>
              <a:t> of Christian faith is not necessarily visible. Pedagogy is a little like the frame of a painting. The frame is not the painting, but it can enhance our experience of the painting, using the wrong frame can distort that</a:t>
            </a:r>
            <a:r>
              <a:rPr lang="en-US" baseline="0" noProof="0" dirty="0" smtClean="0"/>
              <a:t> experience</a:t>
            </a:r>
            <a:r>
              <a:rPr lang="en-US" noProof="0" dirty="0" smtClean="0"/>
              <a:t> (imagine the Mona Lisa in a pink,</a:t>
            </a:r>
            <a:r>
              <a:rPr lang="en-US" baseline="0" noProof="0" dirty="0" smtClean="0"/>
              <a:t> oval,</a:t>
            </a:r>
            <a:r>
              <a:rPr lang="en-US" noProof="0" dirty="0" smtClean="0"/>
              <a:t> plastic frame). In education, pedagogy creates the thinking framework within which teaching and learning takes place in a way that is in line with a Christian ethos.</a:t>
            </a:r>
          </a:p>
          <a:p>
            <a:endParaRPr lang="en-US" noProof="0" dirty="0" smtClean="0"/>
          </a:p>
          <a:p>
            <a:r>
              <a:rPr lang="en-US" noProof="0" dirty="0" smtClean="0"/>
              <a:t>How does pedagogy provide a “frame” or “framework” for teaching and learning? It might provide a framework of justice when looking at reform in history, or a framework of integrity and wonder in science. Faith might provide the framework of people as “made in the image of God”</a:t>
            </a:r>
            <a:r>
              <a:rPr lang="en-US" baseline="0" noProof="0" dirty="0" smtClean="0"/>
              <a:t> </a:t>
            </a:r>
            <a:r>
              <a:rPr lang="en-US" noProof="0" dirty="0" smtClean="0"/>
              <a:t>for civics or as</a:t>
            </a:r>
            <a:r>
              <a:rPr lang="en-US" baseline="0" noProof="0" dirty="0" smtClean="0"/>
              <a:t> “</a:t>
            </a:r>
            <a:r>
              <a:rPr lang="en-US" noProof="0" dirty="0" smtClean="0"/>
              <a:t>stewards of God’s world” in environmental science. That means, for example, that integrity and wonder form the</a:t>
            </a:r>
            <a:r>
              <a:rPr lang="en-US" b="1" noProof="0" dirty="0" smtClean="0"/>
              <a:t> </a:t>
            </a:r>
            <a:r>
              <a:rPr lang="en-US" u="sng" noProof="0" dirty="0" smtClean="0"/>
              <a:t>acknowledged</a:t>
            </a:r>
            <a:r>
              <a:rPr lang="en-US" noProof="0" dirty="0" smtClean="0"/>
              <a:t> mental framework within which science happens, and people as “stewards of God’s world” becomes the </a:t>
            </a:r>
            <a:r>
              <a:rPr lang="en-US" u="sng" noProof="0" dirty="0" smtClean="0"/>
              <a:t>acknowledged</a:t>
            </a:r>
            <a:r>
              <a:rPr lang="en-US" noProof="0" dirty="0" smtClean="0"/>
              <a:t> mental framework for environmental science. Christian values and beliefs become frameworks that are acknowledged and talked about. Values, however, can feel abstract, and </a:t>
            </a:r>
            <a:r>
              <a:rPr lang="en-US" i="1" noProof="0" dirty="0" smtClean="0"/>
              <a:t>What If Learning</a:t>
            </a:r>
            <a:r>
              <a:rPr lang="en-US" noProof="0" dirty="0" smtClean="0"/>
              <a:t> puts the emphasis on practice. Values become virtues when they are embedded in character, and it is from character that action flows. Our emphasis is on virtues practiced in how</a:t>
            </a:r>
            <a:r>
              <a:rPr lang="en-US" baseline="0" noProof="0" dirty="0" smtClean="0"/>
              <a:t> </a:t>
            </a:r>
            <a:r>
              <a:rPr lang="en-US" noProof="0" dirty="0" smtClean="0"/>
              <a:t>teaching and learning happens in the classroom: thus, for example, integrity is </a:t>
            </a:r>
            <a:r>
              <a:rPr lang="en-US" u="sng" noProof="0" dirty="0" smtClean="0"/>
              <a:t>practiced</a:t>
            </a:r>
            <a:r>
              <a:rPr lang="en-US" noProof="0" dirty="0" smtClean="0"/>
              <a:t> in science.</a:t>
            </a:r>
            <a:endParaRPr lang="en-US" noProof="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Some will say this is not distinctively Christian, and they are right if “distinctively Christian” is used in the sense of </a:t>
            </a:r>
            <a:r>
              <a:rPr lang="en-US" i="1" noProof="0" dirty="0" smtClean="0"/>
              <a:t>uniquely</a:t>
            </a:r>
            <a:r>
              <a:rPr lang="en-US" noProof="0" dirty="0" smtClean="0"/>
              <a:t> Christian. Christians believe in a good God who made the world and made people in his own image—with the potential to reflect a little of God in some way. In light of this, we would expect to find goodness in people and in a world created by God, even if that world is now spoiled by sin and not as God intended. We would expect to find ideas and aspirations we share with others.</a:t>
            </a:r>
          </a:p>
          <a:p>
            <a:endParaRPr lang="en-US" noProof="0" dirty="0" smtClean="0"/>
          </a:p>
          <a:p>
            <a:r>
              <a:rPr lang="en-US" noProof="0" dirty="0" smtClean="0"/>
              <a:t>The Christian faith has been influencing Western culture for 2000 years; we should expect to find values in “secular” society that reflect that heritage. That means we can work together. Christians are defined not by their differences from others but by being faithful to Jesus Christ. Developing a Christian pedagogy is about finding ways of teaching that are consistent with our beliefs and values and educationally helpful to our students. Sometimes this will cause us to make choices that are different from the wider educational world; at other times, faithfulness might lead us to affirm standard practice.</a:t>
            </a:r>
          </a:p>
          <a:p>
            <a:endParaRPr lang="en-US" noProof="0" dirty="0" smtClean="0"/>
          </a:p>
          <a:p>
            <a:r>
              <a:rPr lang="en-US" noProof="0" dirty="0" smtClean="0"/>
              <a:t>It is not being different that makes something distinctively Christian. Someone else may have your nose. Another person may share your eye color or hair or even your name. That does not make you less distinctively you. Even identical twins are still distinctive as people. You are all your features and experiences woven into a pattern that is distinctively you. Individually the suggestions on this site could be adopted by teachers and students with different beliefs and outlooks. Taken together in the context of a Christian school, they build a Christian story about life. </a:t>
            </a:r>
          </a:p>
          <a:p>
            <a:endParaRPr lang="en-US" noProof="0" dirty="0" smtClean="0"/>
          </a:p>
          <a:p>
            <a:r>
              <a:rPr lang="en-US" noProof="0" dirty="0" smtClean="0"/>
              <a:t>Consider an analogy: A choir singing </a:t>
            </a:r>
            <a:r>
              <a:rPr lang="en-US" i="1" noProof="0" dirty="0" smtClean="0"/>
              <a:t>Messiah</a:t>
            </a:r>
            <a:r>
              <a:rPr lang="en-US" noProof="0" dirty="0" smtClean="0"/>
              <a:t> will have many members, not all of whom will necessarily have a Christian faith.</a:t>
            </a:r>
            <a:r>
              <a:rPr lang="en-US" baseline="0" noProof="0" dirty="0" smtClean="0"/>
              <a:t> But</a:t>
            </a:r>
            <a:r>
              <a:rPr lang="en-US" noProof="0" dirty="0" smtClean="0"/>
              <a:t> the voices of those members who do not have a Christian faith can still enhance the performance of sacred music if they are committed to doing justice to it.</a:t>
            </a:r>
          </a:p>
          <a:p>
            <a:endParaRPr lang="en-US" b="1" i="1" noProof="0" dirty="0" smtClean="0"/>
          </a:p>
          <a:p>
            <a:r>
              <a:rPr lang="en-US" b="1" i="1" noProof="0" dirty="0" smtClean="0"/>
              <a:t>Activity:</a:t>
            </a:r>
            <a:r>
              <a:rPr lang="en-US" i="1" noProof="0" dirty="0" smtClean="0"/>
              <a:t>  Ask teachers to suggest some Christian values they think overlap with others (that does not mean they are the same at all points). You could look at the “Seeing Anew” document and locate some from there.</a:t>
            </a:r>
            <a:endParaRPr lang="en-US" i="1" noProof="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Faith, hope, and love are umbrella terms under which are grouped much of what Christians believe. The</a:t>
            </a:r>
            <a:r>
              <a:rPr lang="en-US" baseline="0" noProof="0" dirty="0" smtClean="0"/>
              <a:t> Apostle</a:t>
            </a:r>
            <a:r>
              <a:rPr lang="en-US" noProof="0" dirty="0" smtClean="0"/>
              <a:t> Paul listed faith, hope, and love as the “big three” in 1 Corinthians 13:13, “And now these three remain: faith, hope, and love. But the greatest of these is love” (</a:t>
            </a:r>
            <a:r>
              <a:rPr lang="en-US" cap="small" baseline="0" noProof="0" dirty="0" err="1" smtClean="0"/>
              <a:t>niv</a:t>
            </a:r>
            <a:r>
              <a:rPr lang="en-US" noProof="0" dirty="0" smtClean="0"/>
              <a:t>).</a:t>
            </a:r>
            <a:endParaRPr lang="en-US" noProof="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Faith is often described as intellectual assent to a certain set of beliefs. For Christians, that is only one aspect of faith, for faith is not just what is believed; it is also putting trust in the God whom those beliefs describe. It is a matter of heart and mind. Faith is also a lifestyle, the living out of what is believed.</a:t>
            </a:r>
          </a:p>
          <a:p>
            <a:endParaRPr lang="en-US" noProof="0" dirty="0" smtClean="0"/>
          </a:p>
          <a:p>
            <a:r>
              <a:rPr lang="en-US" noProof="0" dirty="0" smtClean="0"/>
              <a:t>The word </a:t>
            </a:r>
            <a:r>
              <a:rPr lang="en-US" i="1" noProof="0" dirty="0" smtClean="0"/>
              <a:t>faith</a:t>
            </a:r>
            <a:r>
              <a:rPr lang="en-US" noProof="0" dirty="0" smtClean="0"/>
              <a:t> conveys the sense of security associated with trusting a reliable person. For Christians, faith is a precious gift and a response to the grace (undeserved love) of God; it is not just something people generate themselves. Christian faith is faith in the person and work of Christ, and a life of faith is lived with the help of the Holy Spirit. Faith reflects an unreserved commitment to following Christ, whatever life may bring. One way in which faith is expressed is in certain core beliefs concerning God and people’s relationship with him. Most churches have these beliefs written down in creeds (i.e., summary statements of the Christian faith). However, reciting creeds is not enough, for faith includes a relationship of trust and a lifestyle that lives out both the relationship and the beliefs. Many Christians may not be able to explain key Christian beliefs in detail, but their faith is expressed in their behavior, practices, and a way of living arising out of their hope, love, and trust in God.</a:t>
            </a:r>
          </a:p>
          <a:p>
            <a:endParaRPr lang="en-US" b="1" i="1" noProof="0" dirty="0" smtClean="0"/>
          </a:p>
          <a:p>
            <a:r>
              <a:rPr lang="en-US" b="1" i="1" noProof="0" dirty="0" smtClean="0"/>
              <a:t>Activity</a:t>
            </a:r>
            <a:r>
              <a:rPr lang="en-US" i="1" noProof="0" dirty="0" smtClean="0"/>
              <a:t>: Ask teachers for examples of</a:t>
            </a:r>
          </a:p>
          <a:p>
            <a:pPr marL="171450" indent="-171450">
              <a:buFont typeface="Arial" pitchFamily="34" charset="0"/>
              <a:buChar char="•"/>
            </a:pPr>
            <a:r>
              <a:rPr lang="en-US" i="1" noProof="0" dirty="0" smtClean="0"/>
              <a:t>faith as a belief (name a Christian belief);</a:t>
            </a:r>
          </a:p>
          <a:p>
            <a:pPr marL="171450" indent="-171450">
              <a:buFont typeface="Arial" pitchFamily="34" charset="0"/>
              <a:buChar char="•"/>
            </a:pPr>
            <a:r>
              <a:rPr lang="en-US" i="1" noProof="0" dirty="0" smtClean="0"/>
              <a:t>faith as an attitude (any attitudes or feelings associated with faith); and</a:t>
            </a:r>
          </a:p>
          <a:p>
            <a:pPr marL="171450" indent="-171450">
              <a:buFont typeface="Arial" pitchFamily="34" charset="0"/>
              <a:buChar char="•"/>
            </a:pPr>
            <a:r>
              <a:rPr lang="en-US" i="1" noProof="0" dirty="0" smtClean="0"/>
              <a:t>faith expressed in way of life (an action that is the consequence of a Christian belief)</a:t>
            </a:r>
            <a:r>
              <a:rPr lang="en-US" noProof="0" dirty="0" smtClean="0"/>
              <a:t> .</a:t>
            </a:r>
            <a:endParaRPr lang="en-US" noProof="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Hope is often mistaken for naive, wishful thinking or a cheery optimism that</a:t>
            </a:r>
            <a:r>
              <a:rPr lang="en-US" baseline="0" noProof="0" dirty="0" smtClean="0"/>
              <a:t> t</a:t>
            </a:r>
            <a:r>
              <a:rPr lang="en-US" noProof="0" dirty="0" smtClean="0"/>
              <a:t>hings will work out okay. Christian hope is different: it is not ultimately about feelings or even a person’s faith, but is based on the actions and character of God.</a:t>
            </a:r>
          </a:p>
          <a:p>
            <a:r>
              <a:rPr lang="en-US" noProof="0" dirty="0" smtClean="0"/>
              <a:t> </a:t>
            </a:r>
          </a:p>
          <a:p>
            <a:r>
              <a:rPr lang="en-US" noProof="0" dirty="0" smtClean="0"/>
              <a:t>Christian hope is about learning to place a growing confidence in God, who does not fail and who keeps his promises. It centers on Christ, who triumphed over death and sin by his death and resurrection, demonstrating that God’s love is stronger than evil and that death does not have the last word. This victory points Christians to the future, to the hope and the promise that one day the world will be made new without sorrow or pain, and sin will be no more. This hope inspires a different lifestyle now as Christians are called to make this world less sorrowful, healing the brokenness created by sin, bringing hope, being coworkers with God in restoring his world. This work begins now, but God will make it complete when the world is renewed. What we do now matters (1 Corinthians 15:58). The life we live now both changes the present and acts as a signpost to a better future. Schools can become “signpost communities,” places of justice and love, places where the broken are mended, places that point to a better way by the way life and learning within the school community are organized and practiced.</a:t>
            </a:r>
          </a:p>
          <a:p>
            <a:endParaRPr lang="en-US" noProof="0" dirty="0" smtClean="0"/>
          </a:p>
          <a:p>
            <a:r>
              <a:rPr lang="en-US" noProof="0" dirty="0" smtClean="0"/>
              <a:t>Hope keeps people going in hard times and is linked to perseverance. Hope is communal: Christians do not hope alone but are called to support each other.</a:t>
            </a:r>
          </a:p>
          <a:p>
            <a:endParaRPr lang="en-US" b="1" i="1" noProof="0" dirty="0" smtClean="0"/>
          </a:p>
          <a:p>
            <a:r>
              <a:rPr lang="en-US" b="1" i="1" noProof="0" dirty="0" smtClean="0"/>
              <a:t>Activity: </a:t>
            </a:r>
            <a:r>
              <a:rPr lang="en-US" i="1" noProof="0" dirty="0" smtClean="0"/>
              <a:t>In what concrete ways (give examples) could a school be a signpost community—a community that pointed to a better way, a better future by the way life and learning in the school are organized and practiced?</a:t>
            </a:r>
            <a:endParaRPr lang="en-US" i="1" noProof="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The Bible celebrates all kinds of love, from families to erotic poetry. When the New Testament speaks of “faith, hope, and love,” however, the kind of love in view is the kind that involves turning away from self-centeredness and seeking the well-being of others. Jesus centered his teaching around a call to love God with all that we are and love our neighbor as ourselves. In other words, we are to focus not just on our own needs and desires, but on seeking the delight of God and those around us. This love is kind and patient, humble and persevering, never selfish or rude, and it does not bear a grudge.</a:t>
            </a:r>
          </a:p>
          <a:p>
            <a:endParaRPr lang="en-US" noProof="0" dirty="0" smtClean="0"/>
          </a:p>
          <a:p>
            <a:r>
              <a:rPr lang="en-US" noProof="0" dirty="0" smtClean="0"/>
              <a:t>Christians believe that this kind of love echoes the character of God: “God is love,” as one passage puts it. Therefore this kind of love should increasingly characterize a Christian’s way of being in the world, our way of treating other people and the world around us.</a:t>
            </a:r>
          </a:p>
          <a:p>
            <a:endParaRPr lang="en-US" noProof="0" dirty="0" smtClean="0"/>
          </a:p>
          <a:p>
            <a:r>
              <a:rPr lang="en-US" noProof="0" dirty="0" smtClean="0"/>
              <a:t>Teaching and learning can be part of our desire to live out love in our lives, for we can design teaching and learning to turn us from preoccupation with self to being unselfish, from taking little notice of others and God’s world to attentive care.</a:t>
            </a:r>
          </a:p>
          <a:p>
            <a:endParaRPr lang="en-US" b="1" i="1" noProof="0" dirty="0" smtClean="0"/>
          </a:p>
          <a:p>
            <a:r>
              <a:rPr lang="en-US" b="1" i="1" noProof="0" dirty="0" smtClean="0"/>
              <a:t>Activity:  </a:t>
            </a:r>
            <a:r>
              <a:rPr lang="en-US" i="1" noProof="0" dirty="0" smtClean="0"/>
              <a:t>Look at 1</a:t>
            </a:r>
            <a:r>
              <a:rPr lang="en-US" i="1" baseline="0" noProof="0" dirty="0" smtClean="0"/>
              <a:t> </a:t>
            </a:r>
            <a:r>
              <a:rPr lang="en-US" i="1" noProof="0" dirty="0" smtClean="0"/>
              <a:t>Corinthians 13:4–</a:t>
            </a:r>
            <a:r>
              <a:rPr lang="en-US" i="1" noProof="0" dirty="0" err="1" smtClean="0"/>
              <a:t>8a</a:t>
            </a:r>
            <a:r>
              <a:rPr lang="en-US" i="1" noProof="0" dirty="0" smtClean="0"/>
              <a:t> : “Love is patient, love is kind. It does not envy, it does not boast, it is not proud. It does not dishonor others, it is not self-seeking, it is not easily angered, it keeps no record of wrongs. Love does not delight in evil but rejoices with the truth. It always protects, always trusts, always hopes, always perseveres. Love never fails”  (</a:t>
            </a:r>
            <a:r>
              <a:rPr lang="en-US" i="1" cap="small" baseline="0" noProof="0" dirty="0" err="1" smtClean="0"/>
              <a:t>niv</a:t>
            </a:r>
            <a:r>
              <a:rPr lang="en-US" i="1" noProof="0" dirty="0" smtClean="0"/>
              <a:t>). Which of these aspects of love do our schools need most today?”</a:t>
            </a:r>
            <a:endParaRPr lang="en-US" i="1" noProof="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noProof="0" dirty="0" smtClean="0"/>
              <a:t>Faith, hope, and love cover a range of beliefs, attitudes, actions, and lifestyles. There is never a point at which a Christian can check off faith, hope, or love and feel that they have “done that.”</a:t>
            </a:r>
          </a:p>
          <a:p>
            <a:endParaRPr lang="en-US" noProof="0" dirty="0" smtClean="0"/>
          </a:p>
          <a:p>
            <a:r>
              <a:rPr lang="en-US" noProof="0" dirty="0" smtClean="0"/>
              <a:t>Faith, hope, and love are ways of living and being that we grow into over many years. In one sense faith, hope, and love are too big, they are beyond us, but everyone can make some progress in these areas, and with the help of God we can change and grow.</a:t>
            </a:r>
          </a:p>
          <a:p>
            <a:endParaRPr lang="en-US" noProof="0" dirty="0" smtClean="0"/>
          </a:p>
          <a:p>
            <a:r>
              <a:rPr lang="en-US" noProof="0" dirty="0" smtClean="0"/>
              <a:t>Bearing this in mind, we have expressed the different aspects of faith, hope, and love as movements “toward” certain attitudes, behaviors, and ways of thinking—for example: </a:t>
            </a:r>
            <a:r>
              <a:rPr lang="en-US" i="1" noProof="0" dirty="0" smtClean="0"/>
              <a:t>toward</a:t>
            </a:r>
            <a:r>
              <a:rPr lang="en-US" noProof="0" dirty="0" smtClean="0"/>
              <a:t> self-control and peace, </a:t>
            </a:r>
            <a:r>
              <a:rPr lang="en-US" i="1" noProof="0" dirty="0" smtClean="0"/>
              <a:t>toward</a:t>
            </a:r>
            <a:r>
              <a:rPr lang="en-US" noProof="0" dirty="0" smtClean="0"/>
              <a:t> encouragement and working for change.</a:t>
            </a:r>
          </a:p>
          <a:p>
            <a:endParaRPr lang="en-US" b="1" i="1" noProof="0" dirty="0" smtClean="0"/>
          </a:p>
          <a:p>
            <a:r>
              <a:rPr lang="en-US" b="1" i="1" noProof="0" dirty="0" smtClean="0"/>
              <a:t>Activity:</a:t>
            </a:r>
            <a:r>
              <a:rPr lang="en-US" i="1" noProof="0" dirty="0" smtClean="0"/>
              <a:t> you might like to use the Umbrella activity at this point (http://www.whatiflearning.com/training/umbrella-exercise). To give teachers something to refer to, you can print the articles on faith, hope, and love as indicated in the instructions, or if you want something smaller, you can print the notes of slides 5, 6, and 7.</a:t>
            </a:r>
            <a:endParaRPr lang="en-US" i="1" noProof="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This idea </a:t>
            </a:r>
            <a:r>
              <a:rPr lang="en-GB" dirty="0" smtClean="0"/>
              <a:t>of </a:t>
            </a:r>
            <a:r>
              <a:rPr lang="en-GB" dirty="0" smtClean="0"/>
              <a:t>putting on the clothes from God’s wardrobe conveys the continuous nature of growing in love and other virtues. We get dressed daily, it’s not something we ever complete.</a:t>
            </a:r>
          </a:p>
          <a:p>
            <a:endParaRPr lang="en-GB" dirty="0" smtClean="0"/>
          </a:p>
          <a:p>
            <a:r>
              <a:rPr lang="en-GB" i="0" dirty="0" smtClean="0"/>
              <a:t>“</a:t>
            </a:r>
            <a:r>
              <a:rPr lang="en-US" i="0" dirty="0" smtClean="0"/>
              <a:t>Therefore, as God’s chosen people, holy and dearly loved, clothe yourselves with compassion, kindness, humility, gentleness and patience. Bear with each other and forgive one another if any of you has a grievance against someone. Forgive as the Lord forgave you. And over all these virtues put on love, which binds them all together in perfect unity</a:t>
            </a:r>
            <a:r>
              <a:rPr lang="en-GB" i="0" dirty="0" smtClean="0"/>
              <a:t>”</a:t>
            </a:r>
            <a:r>
              <a:rPr lang="en-GB" dirty="0" smtClean="0"/>
              <a:t> (Colossians 3:12–14 </a:t>
            </a:r>
            <a:r>
              <a:rPr lang="en-GB" cap="small" baseline="0" dirty="0" err="1" smtClean="0"/>
              <a:t>niv</a:t>
            </a:r>
            <a:r>
              <a:rPr lang="en-GB" dirty="0" smtClean="0"/>
              <a:t>).</a:t>
            </a:r>
            <a:endParaRPr lang="en-GB" dirty="0" smtClean="0"/>
          </a:p>
          <a:p>
            <a:endParaRPr lang="en-GB" dirty="0" smtClean="0"/>
          </a:p>
          <a:p>
            <a:r>
              <a:rPr lang="en-GB" dirty="0" smtClean="0"/>
              <a:t>On the website you will see growth in faith, </a:t>
            </a:r>
            <a:r>
              <a:rPr lang="en-GB" dirty="0" smtClean="0"/>
              <a:t>hope, </a:t>
            </a:r>
            <a:r>
              <a:rPr lang="en-GB" dirty="0" smtClean="0"/>
              <a:t>and love expressed as a continuous </a:t>
            </a:r>
            <a:r>
              <a:rPr lang="en-GB" dirty="0" smtClean="0"/>
              <a:t>movement—for example, “toward </a:t>
            </a:r>
            <a:r>
              <a:rPr lang="en-GB" dirty="0" smtClean="0"/>
              <a:t>giving and serving </a:t>
            </a:r>
            <a:r>
              <a:rPr lang="en-GB" dirty="0" smtClean="0"/>
              <a:t>others,” “toward </a:t>
            </a:r>
            <a:r>
              <a:rPr lang="en-GB" dirty="0" smtClean="0"/>
              <a:t>appreciation and </a:t>
            </a:r>
            <a:r>
              <a:rPr lang="en-GB" dirty="0" smtClean="0"/>
              <a:t>gratitude.” </a:t>
            </a:r>
            <a:r>
              <a:rPr lang="en-GB" dirty="0" smtClean="0"/>
              <a:t>That is not to say everyone is grasping and ungrateful. It is to say we can all live a way of life that is more giving and more thankful. The movements just describe the direction in which Christianity takes people</a:t>
            </a:r>
            <a:r>
              <a:rPr lang="en-GB" dirty="0" smtClean="0"/>
              <a:t>.</a:t>
            </a:r>
            <a:endParaRPr lang="en-GB" dirty="0" smtClean="0"/>
          </a:p>
          <a:p>
            <a:endParaRPr lang="en-GB" dirty="0" smtClean="0"/>
          </a:p>
          <a:p>
            <a:r>
              <a:rPr lang="en-GB" dirty="0" smtClean="0"/>
              <a:t>In the </a:t>
            </a:r>
            <a:r>
              <a:rPr lang="en-GB" dirty="0" smtClean="0"/>
              <a:t>Bible, </a:t>
            </a:r>
            <a:r>
              <a:rPr lang="en-GB" dirty="0" smtClean="0"/>
              <a:t>growth is a </a:t>
            </a:r>
            <a:r>
              <a:rPr lang="en-GB" dirty="0" smtClean="0"/>
              <a:t>cooperative </a:t>
            </a:r>
            <a:r>
              <a:rPr lang="en-GB" dirty="0" smtClean="0"/>
              <a:t>venture with </a:t>
            </a:r>
            <a:r>
              <a:rPr lang="en-GB" dirty="0" smtClean="0"/>
              <a:t>God. It </a:t>
            </a:r>
            <a:r>
              <a:rPr lang="en-GB" dirty="0" smtClean="0"/>
              <a:t>is both our effort and the work of the Holy Spirit</a:t>
            </a:r>
            <a:r>
              <a:rPr lang="en-GB" dirty="0" smtClean="0"/>
              <a:t>.</a:t>
            </a:r>
            <a:endParaRPr lang="en-GB" dirty="0" smtClean="0"/>
          </a:p>
          <a:p>
            <a:endParaRPr lang="en-GB" dirty="0" smtClean="0"/>
          </a:p>
          <a:p>
            <a:r>
              <a:rPr lang="en-GB" dirty="0" smtClean="0"/>
              <a:t>This website invites staff and students to teach and learn within a Christian </a:t>
            </a:r>
            <a:r>
              <a:rPr lang="en-GB" dirty="0" smtClean="0"/>
              <a:t>framework; </a:t>
            </a:r>
            <a:r>
              <a:rPr lang="en-GB" dirty="0" smtClean="0"/>
              <a:t>it gives examples of how we can provide opportunities to practice language in a giving context, to practice </a:t>
            </a:r>
            <a:r>
              <a:rPr lang="en-GB" dirty="0" smtClean="0"/>
              <a:t>math </a:t>
            </a:r>
            <a:r>
              <a:rPr lang="en-GB" dirty="0" smtClean="0"/>
              <a:t>within a serving context, to practice </a:t>
            </a:r>
            <a:r>
              <a:rPr lang="en-GB" dirty="0" smtClean="0"/>
              <a:t>PE </a:t>
            </a:r>
            <a:r>
              <a:rPr lang="en-GB" dirty="0" smtClean="0"/>
              <a:t>within a context of respect and self-control. The changes are often small, but they can help bring ethos, </a:t>
            </a:r>
            <a:r>
              <a:rPr lang="en-GB" dirty="0" smtClean="0"/>
              <a:t>curriculum, </a:t>
            </a:r>
            <a:r>
              <a:rPr lang="en-GB" dirty="0" smtClean="0"/>
              <a:t>and pedagogy in line so that what </a:t>
            </a:r>
            <a:r>
              <a:rPr lang="en-GB" dirty="0" smtClean="0"/>
              <a:t>“frames” </a:t>
            </a:r>
            <a:r>
              <a:rPr lang="en-GB" dirty="0" smtClean="0"/>
              <a:t>our lessons </a:t>
            </a:r>
            <a:r>
              <a:rPr lang="en-GB" dirty="0" smtClean="0"/>
              <a:t>does </a:t>
            </a:r>
            <a:r>
              <a:rPr lang="en-GB" dirty="0" smtClean="0"/>
              <a:t>not accidentally </a:t>
            </a:r>
            <a:r>
              <a:rPr lang="en-GB" dirty="0" smtClean="0"/>
              <a:t>clash </a:t>
            </a:r>
            <a:r>
              <a:rPr lang="en-GB" dirty="0" smtClean="0"/>
              <a:t>with a Christian ethos.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90BC077-2914-4070-A87C-36B23311D1E9}" type="datetimeFigureOut">
              <a:rPr lang="en-GB"/>
              <a:pPr>
                <a:defRPr/>
              </a:pPr>
              <a:t>07/06/2012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B7B60F3-7930-46D0-A29C-83A72ADC8ED4}" type="slidenum">
              <a:rPr lang="en-GB"/>
              <a:pPr>
                <a:defRPr/>
              </a:pPr>
              <a:t>‹Nr.›</a:t>
            </a:fld>
            <a:endParaRPr lang="en-GB" dirty="0"/>
          </a:p>
        </p:txBody>
      </p:sp>
    </p:spTree>
    <p:extLst>
      <p:ext uri="{BB962C8B-B14F-4D97-AF65-F5344CB8AC3E}">
        <p14:creationId xmlns:p14="http://schemas.microsoft.com/office/powerpoint/2010/main" val="415323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58001FC-3ECC-4E6D-AF14-A00095154A1D}" type="datetimeFigureOut">
              <a:rPr lang="en-GB"/>
              <a:pPr>
                <a:defRPr/>
              </a:pPr>
              <a:t>07/06/2012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DB8005B-0AA6-47CA-A4F2-A1A51770CE07}" type="slidenum">
              <a:rPr lang="en-GB"/>
              <a:pPr>
                <a:defRPr/>
              </a:pPr>
              <a:t>‹Nr.›</a:t>
            </a:fld>
            <a:endParaRPr lang="en-GB" dirty="0"/>
          </a:p>
        </p:txBody>
      </p:sp>
    </p:spTree>
    <p:extLst>
      <p:ext uri="{BB962C8B-B14F-4D97-AF65-F5344CB8AC3E}">
        <p14:creationId xmlns:p14="http://schemas.microsoft.com/office/powerpoint/2010/main" val="360014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5C3E7FD-6D86-4D77-B9CC-874CBB0578BB}" type="datetimeFigureOut">
              <a:rPr lang="en-GB"/>
              <a:pPr>
                <a:defRPr/>
              </a:pPr>
              <a:t>07/06/2012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E9ED167-E44D-4BF3-AA85-9F0E03B00051}" type="slidenum">
              <a:rPr lang="en-GB"/>
              <a:pPr>
                <a:defRPr/>
              </a:pPr>
              <a:t>‹Nr.›</a:t>
            </a:fld>
            <a:endParaRPr lang="en-GB" dirty="0"/>
          </a:p>
        </p:txBody>
      </p:sp>
    </p:spTree>
    <p:extLst>
      <p:ext uri="{BB962C8B-B14F-4D97-AF65-F5344CB8AC3E}">
        <p14:creationId xmlns:p14="http://schemas.microsoft.com/office/powerpoint/2010/main" val="236516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6AD067D-0EB2-4EB9-9EF5-31F11CDBDE2D}" type="datetimeFigureOut">
              <a:rPr lang="en-GB"/>
              <a:pPr>
                <a:defRPr/>
              </a:pPr>
              <a:t>07/06/2012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FDDF668-953C-42E3-A335-77B8CAC46AEF}" type="slidenum">
              <a:rPr lang="en-GB"/>
              <a:pPr>
                <a:defRPr/>
              </a:pPr>
              <a:t>‹Nr.›</a:t>
            </a:fld>
            <a:endParaRPr lang="en-GB" dirty="0"/>
          </a:p>
        </p:txBody>
      </p:sp>
    </p:spTree>
    <p:extLst>
      <p:ext uri="{BB962C8B-B14F-4D97-AF65-F5344CB8AC3E}">
        <p14:creationId xmlns:p14="http://schemas.microsoft.com/office/powerpoint/2010/main" val="157245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1E5F46-BA40-4D70-8EB6-C777966831EB}" type="datetimeFigureOut">
              <a:rPr lang="en-GB"/>
              <a:pPr>
                <a:defRPr/>
              </a:pPr>
              <a:t>07/06/2012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B579626-1C64-4325-83A6-85DE37300AE3}" type="slidenum">
              <a:rPr lang="en-GB"/>
              <a:pPr>
                <a:defRPr/>
              </a:pPr>
              <a:t>‹Nr.›</a:t>
            </a:fld>
            <a:endParaRPr lang="en-GB" dirty="0"/>
          </a:p>
        </p:txBody>
      </p:sp>
    </p:spTree>
    <p:extLst>
      <p:ext uri="{BB962C8B-B14F-4D97-AF65-F5344CB8AC3E}">
        <p14:creationId xmlns:p14="http://schemas.microsoft.com/office/powerpoint/2010/main" val="322785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6E0084E-CBFD-4898-999B-5F505F4ADD39}" type="datetimeFigureOut">
              <a:rPr lang="en-GB"/>
              <a:pPr>
                <a:defRPr/>
              </a:pPr>
              <a:t>07/06/2012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7F81898-E831-4DEB-BD47-5D4700203290}" type="slidenum">
              <a:rPr lang="en-GB"/>
              <a:pPr>
                <a:defRPr/>
              </a:pPr>
              <a:t>‹Nr.›</a:t>
            </a:fld>
            <a:endParaRPr lang="en-GB" dirty="0"/>
          </a:p>
        </p:txBody>
      </p:sp>
    </p:spTree>
    <p:extLst>
      <p:ext uri="{BB962C8B-B14F-4D97-AF65-F5344CB8AC3E}">
        <p14:creationId xmlns:p14="http://schemas.microsoft.com/office/powerpoint/2010/main" val="90322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DD251ED-6813-4674-8681-9FB1360B22AD}" type="datetimeFigureOut">
              <a:rPr lang="en-GB"/>
              <a:pPr>
                <a:defRPr/>
              </a:pPr>
              <a:t>07/06/2012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413909F-B6E2-4FC0-A88E-10D485905EFB}" type="slidenum">
              <a:rPr lang="en-GB"/>
              <a:pPr>
                <a:defRPr/>
              </a:pPr>
              <a:t>‹Nr.›</a:t>
            </a:fld>
            <a:endParaRPr lang="en-GB" dirty="0"/>
          </a:p>
        </p:txBody>
      </p:sp>
    </p:spTree>
    <p:extLst>
      <p:ext uri="{BB962C8B-B14F-4D97-AF65-F5344CB8AC3E}">
        <p14:creationId xmlns:p14="http://schemas.microsoft.com/office/powerpoint/2010/main" val="23414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6DA52A7-6BF7-4442-A3E6-4E57DA8AB0D4}" type="datetimeFigureOut">
              <a:rPr lang="en-GB"/>
              <a:pPr>
                <a:defRPr/>
              </a:pPr>
              <a:t>07/06/2012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8673AF1-3032-4C18-878E-EFDB6C9F9C8E}" type="slidenum">
              <a:rPr lang="en-GB"/>
              <a:pPr>
                <a:defRPr/>
              </a:pPr>
              <a:t>‹Nr.›</a:t>
            </a:fld>
            <a:endParaRPr lang="en-GB" dirty="0"/>
          </a:p>
        </p:txBody>
      </p:sp>
    </p:spTree>
    <p:extLst>
      <p:ext uri="{BB962C8B-B14F-4D97-AF65-F5344CB8AC3E}">
        <p14:creationId xmlns:p14="http://schemas.microsoft.com/office/powerpoint/2010/main" val="280672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577837-0F41-45F0-AE0F-5CB7549FCBE3}" type="datetimeFigureOut">
              <a:rPr lang="en-GB"/>
              <a:pPr>
                <a:defRPr/>
              </a:pPr>
              <a:t>07/06/2012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AD8C0F0-ACB9-40ED-843D-FB3C463EF99B}" type="slidenum">
              <a:rPr lang="en-GB"/>
              <a:pPr>
                <a:defRPr/>
              </a:pPr>
              <a:t>‹Nr.›</a:t>
            </a:fld>
            <a:endParaRPr lang="en-GB" dirty="0"/>
          </a:p>
        </p:txBody>
      </p:sp>
    </p:spTree>
    <p:extLst>
      <p:ext uri="{BB962C8B-B14F-4D97-AF65-F5344CB8AC3E}">
        <p14:creationId xmlns:p14="http://schemas.microsoft.com/office/powerpoint/2010/main" val="26299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FCFC63-9580-4D26-A8DD-EE94E8297AE2}" type="datetimeFigureOut">
              <a:rPr lang="en-GB"/>
              <a:pPr>
                <a:defRPr/>
              </a:pPr>
              <a:t>07/06/2012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AA19D8-917A-48A7-8F83-BF4F02C8539A}" type="slidenum">
              <a:rPr lang="en-GB"/>
              <a:pPr>
                <a:defRPr/>
              </a:pPr>
              <a:t>‹Nr.›</a:t>
            </a:fld>
            <a:endParaRPr lang="en-GB" dirty="0"/>
          </a:p>
        </p:txBody>
      </p:sp>
    </p:spTree>
    <p:extLst>
      <p:ext uri="{BB962C8B-B14F-4D97-AF65-F5344CB8AC3E}">
        <p14:creationId xmlns:p14="http://schemas.microsoft.com/office/powerpoint/2010/main" val="356520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F6F008-7263-433F-A91C-F6F303DE730A}" type="datetimeFigureOut">
              <a:rPr lang="en-GB"/>
              <a:pPr>
                <a:defRPr/>
              </a:pPr>
              <a:t>07/06/2012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DDE0882-992A-4303-A50C-93E390DDB0F3}" type="slidenum">
              <a:rPr lang="en-GB"/>
              <a:pPr>
                <a:defRPr/>
              </a:pPr>
              <a:t>‹Nr.›</a:t>
            </a:fld>
            <a:endParaRPr lang="en-GB" dirty="0"/>
          </a:p>
        </p:txBody>
      </p:sp>
    </p:spTree>
    <p:extLst>
      <p:ext uri="{BB962C8B-B14F-4D97-AF65-F5344CB8AC3E}">
        <p14:creationId xmlns:p14="http://schemas.microsoft.com/office/powerpoint/2010/main" val="90147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8E17D11-2EA2-4A76-A874-B23FC776F8B9}" type="datetimeFigureOut">
              <a:rPr lang="en-GB"/>
              <a:pPr>
                <a:defRPr/>
              </a:pPr>
              <a:t>07/06/2012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0D1443A-AB56-463E-A891-2DB764747636}" type="slidenum">
              <a:rPr lang="en-GB"/>
              <a:pPr>
                <a:defRPr/>
              </a:pPr>
              <a:t>‹Nr.›</a:t>
            </a:fld>
            <a:endParaRPr lang="en-GB" dirty="0"/>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whatiflearning.com/big-picture/christian-distinctiv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p:cNvSpPr>
          <p:nvPr/>
        </p:nvSpPr>
        <p:spPr bwMode="auto">
          <a:xfrm>
            <a:off x="827088" y="5059363"/>
            <a:ext cx="8172450" cy="1249362"/>
          </a:xfrm>
          <a:prstGeom prst="rect">
            <a:avLst/>
          </a:prstGeom>
          <a:noFill/>
          <a:ln>
            <a:noFill/>
          </a:ln>
          <a:extLst>
            <a:ext uri="{909E8E84-426E-40DD-AFC4-6F175D3DCCD1}">
              <a14:hiddenFill xmlns:a14="http://schemas.microsoft.com/office/drawing/2010/main">
                <a:solidFill>
                  <a:srgbClr val="9ECDDE"/>
                </a:solidFill>
              </a14:hiddenFill>
            </a:ext>
            <a:ext uri="{91240B29-F687-4F45-9708-019B960494DF}">
              <a14:hiddenLine xmlns:a14="http://schemas.microsoft.com/office/drawing/2010/main" w="9525">
                <a:solidFill>
                  <a:srgbClr val="695008"/>
                </a:solidFill>
                <a:miter lim="800000"/>
                <a:headEnd/>
                <a:tailEnd/>
              </a14:hiddenLine>
            </a:ext>
          </a:extLst>
        </p:spPr>
        <p:txBody>
          <a:bodyPr/>
          <a:lstStyle/>
          <a:p>
            <a:pPr algn="ctr">
              <a:spcBef>
                <a:spcPct val="20000"/>
              </a:spcBef>
              <a:buFont typeface="Arial" charset="0"/>
              <a:buNone/>
            </a:pPr>
            <a:r>
              <a:rPr lang="en-US" sz="3200" dirty="0" smtClean="0">
                <a:solidFill>
                  <a:srgbClr val="000066"/>
                </a:solidFill>
                <a:latin typeface="Calibri" pitchFamily="34" charset="0"/>
              </a:rPr>
              <a:t>The Christian faith that underpins </a:t>
            </a:r>
          </a:p>
          <a:p>
            <a:pPr algn="ctr">
              <a:spcBef>
                <a:spcPct val="20000"/>
              </a:spcBef>
              <a:buFont typeface="Arial" charset="0"/>
              <a:buNone/>
            </a:pPr>
            <a:r>
              <a:rPr lang="en-US" sz="3200" dirty="0" smtClean="0">
                <a:solidFill>
                  <a:srgbClr val="000066"/>
                </a:solidFill>
                <a:latin typeface="Calibri" pitchFamily="34" charset="0"/>
              </a:rPr>
              <a:t>the “</a:t>
            </a:r>
            <a:r>
              <a:rPr lang="en-US" sz="3200" i="1" dirty="0" smtClean="0">
                <a:solidFill>
                  <a:srgbClr val="000066"/>
                </a:solidFill>
                <a:latin typeface="Calibri" pitchFamily="34" charset="0"/>
              </a:rPr>
              <a:t>What If Learning” </a:t>
            </a:r>
            <a:r>
              <a:rPr lang="en-US" sz="3200" dirty="0" smtClean="0">
                <a:solidFill>
                  <a:srgbClr val="000066"/>
                </a:solidFill>
                <a:latin typeface="Calibri" pitchFamily="34" charset="0"/>
              </a:rPr>
              <a:t>approach</a:t>
            </a:r>
            <a:endParaRPr lang="en-US" sz="3200" dirty="0">
              <a:solidFill>
                <a:srgbClr val="000066"/>
              </a:solidFill>
              <a:latin typeface="Calibri" pitchFamily="34" charset="0"/>
            </a:endParaRPr>
          </a:p>
        </p:txBody>
      </p:sp>
      <p:sp>
        <p:nvSpPr>
          <p:cNvPr id="35847" name="Text Box 7"/>
          <p:cNvSpPr txBox="1">
            <a:spLocks noChangeArrowheads="1"/>
          </p:cNvSpPr>
          <p:nvPr/>
        </p:nvSpPr>
        <p:spPr bwMode="auto">
          <a:xfrm>
            <a:off x="3779838" y="647700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i="1" dirty="0">
                <a:solidFill>
                  <a:srgbClr val="660066"/>
                </a:solidFill>
                <a:latin typeface="Aller Light" pitchFamily="2" charset="0"/>
              </a:rPr>
              <a:t>What </a:t>
            </a:r>
            <a:r>
              <a:rPr lang="en-GB" sz="1600" i="1" dirty="0" smtClean="0">
                <a:solidFill>
                  <a:srgbClr val="660066"/>
                </a:solidFill>
                <a:latin typeface="Aller Light" pitchFamily="2" charset="0"/>
              </a:rPr>
              <a:t>If Learning: Connecting </a:t>
            </a:r>
            <a:r>
              <a:rPr lang="en-GB" sz="1600" i="1" dirty="0">
                <a:solidFill>
                  <a:srgbClr val="660066"/>
                </a:solidFill>
                <a:latin typeface="Aller Light" pitchFamily="2" charset="0"/>
              </a:rPr>
              <a:t>Christian </a:t>
            </a:r>
            <a:r>
              <a:rPr lang="en-GB" sz="1600" i="1" dirty="0" smtClean="0">
                <a:solidFill>
                  <a:srgbClr val="660066"/>
                </a:solidFill>
                <a:latin typeface="Aller Light" pitchFamily="2" charset="0"/>
              </a:rPr>
              <a:t>Faith </a:t>
            </a:r>
            <a:r>
              <a:rPr lang="en-GB" sz="1600" i="1" dirty="0">
                <a:solidFill>
                  <a:srgbClr val="660066"/>
                </a:solidFill>
                <a:latin typeface="Aller Light" pitchFamily="2" charset="0"/>
              </a:rPr>
              <a:t>and </a:t>
            </a:r>
            <a:r>
              <a:rPr lang="en-GB" sz="1600" i="1" dirty="0" smtClean="0">
                <a:solidFill>
                  <a:srgbClr val="660066"/>
                </a:solidFill>
                <a:latin typeface="Aller Light" pitchFamily="2" charset="0"/>
              </a:rPr>
              <a:t>Teaching</a:t>
            </a:r>
            <a:endParaRPr lang="en-GB" sz="1600" i="1" dirty="0">
              <a:solidFill>
                <a:srgbClr val="660066"/>
              </a:solidFill>
              <a:latin typeface="Aller Light" pitchFamily="2" charset="0"/>
            </a:endParaRPr>
          </a:p>
        </p:txBody>
      </p:sp>
      <p:pic>
        <p:nvPicPr>
          <p:cNvPr id="35848" name="Picture 8" descr="Umbrella5WithBackground"/>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7500"/>
          <a:stretch>
            <a:fillRect/>
          </a:stretch>
        </p:blipFill>
        <p:spPr bwMode="auto">
          <a:xfrm>
            <a:off x="1476375" y="220663"/>
            <a:ext cx="6769100" cy="5008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Title 1"/>
          <p:cNvSpPr>
            <a:spLocks/>
          </p:cNvSpPr>
          <p:nvPr/>
        </p:nvSpPr>
        <p:spPr bwMode="auto">
          <a:xfrm>
            <a:off x="1403350" y="260350"/>
            <a:ext cx="6934200" cy="1143000"/>
          </a:xfrm>
          <a:prstGeom prst="rect">
            <a:avLst/>
          </a:prstGeom>
          <a:solidFill>
            <a:srgbClr val="9ECDDE"/>
          </a:solidFill>
          <a:ln>
            <a:noFill/>
          </a:ln>
          <a:extLst>
            <a:ext uri="{91240B29-F687-4F45-9708-019B960494DF}">
              <a14:hiddenLine xmlns:a14="http://schemas.microsoft.com/office/drawing/2010/main" w="9525">
                <a:solidFill>
                  <a:srgbClr val="603B14"/>
                </a:solidFill>
                <a:miter lim="800000"/>
                <a:headEnd/>
                <a:tailEnd/>
              </a14:hiddenLine>
            </a:ext>
          </a:extLst>
        </p:spPr>
        <p:txBody>
          <a:bodyPr anchor="ctr"/>
          <a:lstStyle/>
          <a:p>
            <a:pPr algn="ctr"/>
            <a:r>
              <a:rPr lang="en-US" sz="4400" b="1" dirty="0" smtClean="0">
                <a:solidFill>
                  <a:srgbClr val="000066"/>
                </a:solidFill>
                <a:latin typeface="Calibri" pitchFamily="34" charset="0"/>
              </a:rPr>
              <a:t>Shaped by Faith</a:t>
            </a:r>
            <a:endParaRPr lang="en-US" sz="4400" b="1" dirty="0">
              <a:solidFill>
                <a:srgbClr val="000066"/>
              </a:solidFill>
              <a:latin typeface="Calibri" pitchFamily="34" charset="0"/>
            </a:endParaRPr>
          </a:p>
        </p:txBody>
      </p:sp>
      <p:sp>
        <p:nvSpPr>
          <p:cNvPr id="37893" name="Content Placeholder 2"/>
          <p:cNvSpPr>
            <a:spLocks/>
          </p:cNvSpPr>
          <p:nvPr/>
        </p:nvSpPr>
        <p:spPr bwMode="auto">
          <a:xfrm>
            <a:off x="2962275" y="4365625"/>
            <a:ext cx="381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Font typeface="Arial" charset="0"/>
              <a:buNone/>
            </a:pPr>
            <a:r>
              <a:rPr lang="en-US" sz="2800" dirty="0" smtClean="0">
                <a:latin typeface="Calibri" pitchFamily="34" charset="0"/>
              </a:rPr>
              <a:t>Learning within </a:t>
            </a:r>
          </a:p>
          <a:p>
            <a:pPr marL="342900" indent="-342900" algn="ctr">
              <a:spcBef>
                <a:spcPct val="20000"/>
              </a:spcBef>
              <a:buFont typeface="Arial" charset="0"/>
              <a:buNone/>
            </a:pPr>
            <a:r>
              <a:rPr lang="en-US" sz="2800" dirty="0" smtClean="0">
                <a:latin typeface="Calibri" pitchFamily="34" charset="0"/>
              </a:rPr>
              <a:t>a Christian framework</a:t>
            </a:r>
            <a:endParaRPr lang="en-US" sz="2800" dirty="0">
              <a:latin typeface="Calibri" pitchFamily="34" charset="0"/>
            </a:endParaRPr>
          </a:p>
        </p:txBody>
      </p:sp>
      <p:pic>
        <p:nvPicPr>
          <p:cNvPr id="3079" name="Picture 7" descr="C:\Users\Owner\Pictures\399px-Mona_Lisa-gutenberg121_1.jpg"/>
          <p:cNvPicPr>
            <a:picLocks noChangeAspect="1" noChangeArrowheads="1"/>
          </p:cNvPicPr>
          <p:nvPr/>
        </p:nvPicPr>
        <p:blipFill>
          <a:blip r:embed="rId4" cstate="print"/>
          <a:srcRect/>
          <a:stretch>
            <a:fillRect/>
          </a:stretch>
        </p:blipFill>
        <p:spPr bwMode="auto">
          <a:xfrm>
            <a:off x="6777761" y="2179611"/>
            <a:ext cx="2135234" cy="3204940"/>
          </a:xfrm>
          <a:prstGeom prst="ellipse">
            <a:avLst/>
          </a:prstGeom>
          <a:ln w="63500" cap="rnd">
            <a:solidFill>
              <a:srgbClr val="FF33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895" name="TextBox 6"/>
          <p:cNvSpPr txBox="1">
            <a:spLocks noChangeArrowheads="1"/>
          </p:cNvSpPr>
          <p:nvPr/>
        </p:nvSpPr>
        <p:spPr bwMode="auto">
          <a:xfrm>
            <a:off x="7164388" y="5778500"/>
            <a:ext cx="15128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800"/>
              <a:t>http://www.gutenberg.org/files/18900/18900-h/images/image_121_1.jpg</a:t>
            </a:r>
          </a:p>
        </p:txBody>
      </p:sp>
      <p:sp>
        <p:nvSpPr>
          <p:cNvPr id="37899" name="Rectangle 11"/>
          <p:cNvSpPr>
            <a:spLocks noChangeArrowheads="1"/>
          </p:cNvSpPr>
          <p:nvPr/>
        </p:nvSpPr>
        <p:spPr bwMode="auto">
          <a:xfrm>
            <a:off x="3654425" y="2349500"/>
            <a:ext cx="2430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 typeface="Arial" charset="0"/>
              <a:buNone/>
            </a:pPr>
            <a:r>
              <a:rPr lang="en-US" sz="2800" dirty="0" smtClean="0">
                <a:latin typeface="Calibri" pitchFamily="34" charset="0"/>
              </a:rPr>
              <a:t>Shaped by faith</a:t>
            </a:r>
            <a:endParaRPr lang="en-US" sz="2800" dirty="0">
              <a:latin typeface="Calibri" pitchFamily="34" charset="0"/>
            </a:endParaRPr>
          </a:p>
        </p:txBody>
      </p:sp>
      <p:pic>
        <p:nvPicPr>
          <p:cNvPr id="37901" name="Picture 13" descr="iStock_000000433950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773238"/>
            <a:ext cx="1727200" cy="3529012"/>
          </a:xfrm>
          <a:prstGeom prst="rect">
            <a:avLst/>
          </a:prstGeom>
          <a:noFill/>
          <a:extLst>
            <a:ext uri="{909E8E84-426E-40DD-AFC4-6F175D3DCCD1}">
              <a14:hiddenFill xmlns:a14="http://schemas.microsoft.com/office/drawing/2010/main">
                <a:solidFill>
                  <a:srgbClr val="FFFFFF"/>
                </a:solidFill>
              </a14:hiddenFill>
            </a:ext>
          </a:extLst>
        </p:spPr>
      </p:pic>
      <p:sp>
        <p:nvSpPr>
          <p:cNvPr id="37902" name="Text Box 14"/>
          <p:cNvSpPr txBox="1">
            <a:spLocks noChangeArrowheads="1"/>
          </p:cNvSpPr>
          <p:nvPr/>
        </p:nvSpPr>
        <p:spPr bwMode="auto">
          <a:xfrm>
            <a:off x="3779838" y="647700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i="1" dirty="0" smtClean="0">
                <a:solidFill>
                  <a:srgbClr val="660066"/>
                </a:solidFill>
                <a:latin typeface="Aller Light" pitchFamily="2" charset="0"/>
              </a:rPr>
              <a:t>What If Learning: Connecting Christian Faith and Teaching</a:t>
            </a:r>
            <a:endParaRPr lang="en-GB" sz="1600" i="1" dirty="0">
              <a:solidFill>
                <a:srgbClr val="660066"/>
              </a:solidFill>
              <a:latin typeface="Aller Light"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p:cNvSpPr>
          <p:nvPr/>
        </p:nvSpPr>
        <p:spPr bwMode="auto">
          <a:xfrm>
            <a:off x="1476375" y="260350"/>
            <a:ext cx="7221538" cy="1143000"/>
          </a:xfrm>
          <a:prstGeom prst="rect">
            <a:avLst/>
          </a:prstGeom>
          <a:solidFill>
            <a:srgbClr val="9ECDDE"/>
          </a:solidFill>
          <a:ln>
            <a:noFill/>
          </a:ln>
          <a:extLst>
            <a:ext uri="{91240B29-F687-4F45-9708-019B960494DF}">
              <a14:hiddenLine xmlns:a14="http://schemas.microsoft.com/office/drawing/2010/main" w="9525">
                <a:solidFill>
                  <a:srgbClr val="534B38"/>
                </a:solidFill>
                <a:miter lim="800000"/>
                <a:headEnd/>
                <a:tailEnd/>
              </a14:hiddenLine>
            </a:ext>
          </a:extLst>
        </p:spPr>
        <p:txBody>
          <a:bodyPr anchor="ctr"/>
          <a:lstStyle/>
          <a:p>
            <a:pPr algn="ctr" eaLnBrk="0" hangingPunct="0"/>
            <a:r>
              <a:rPr lang="en-US" sz="4400" b="1" dirty="0" smtClean="0">
                <a:solidFill>
                  <a:srgbClr val="000066"/>
                </a:solidFill>
                <a:latin typeface="Calibri" pitchFamily="34" charset="0"/>
              </a:rPr>
              <a:t>Distinctively Christian?</a:t>
            </a:r>
            <a:endParaRPr lang="en-US" sz="4400" b="1" dirty="0">
              <a:solidFill>
                <a:srgbClr val="000066"/>
              </a:solidFill>
              <a:latin typeface="Calibri" pitchFamily="34" charset="0"/>
            </a:endParaRPr>
          </a:p>
        </p:txBody>
      </p:sp>
      <p:sp>
        <p:nvSpPr>
          <p:cNvPr id="39941" name="Content Placeholder 2"/>
          <p:cNvSpPr>
            <a:spLocks/>
          </p:cNvSpPr>
          <p:nvPr/>
        </p:nvSpPr>
        <p:spPr bwMode="auto">
          <a:xfrm>
            <a:off x="1104900" y="1844675"/>
            <a:ext cx="411480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1200"/>
              </a:spcAft>
              <a:buFont typeface="Arial" charset="0"/>
              <a:buChar char="•"/>
            </a:pPr>
            <a:r>
              <a:rPr lang="en-US" sz="2800" dirty="0" smtClean="0">
                <a:latin typeface="Calibri" pitchFamily="34" charset="0"/>
                <a:hlinkClick r:id="rId4"/>
              </a:rPr>
              <a:t>Faithfully Christian</a:t>
            </a:r>
            <a:endParaRPr lang="en-US" sz="2800" dirty="0" smtClean="0">
              <a:latin typeface="Calibri" pitchFamily="34" charset="0"/>
            </a:endParaRPr>
          </a:p>
          <a:p>
            <a:pPr marL="342900" indent="-342900">
              <a:spcBef>
                <a:spcPts val="0"/>
              </a:spcBef>
              <a:spcAft>
                <a:spcPts val="1200"/>
              </a:spcAft>
              <a:buFont typeface="Arial" charset="0"/>
              <a:buChar char="•"/>
            </a:pPr>
            <a:r>
              <a:rPr lang="en-US" sz="2800" dirty="0" smtClean="0">
                <a:latin typeface="Calibri" pitchFamily="34" charset="0"/>
              </a:rPr>
              <a:t>Welcoming, not excluding</a:t>
            </a:r>
          </a:p>
          <a:p>
            <a:pPr marL="342900" indent="-342900">
              <a:spcBef>
                <a:spcPct val="20000"/>
              </a:spcBef>
              <a:buFont typeface="Arial" charset="0"/>
              <a:buChar char="•"/>
            </a:pPr>
            <a:r>
              <a:rPr lang="en-US" sz="2800" dirty="0" smtClean="0">
                <a:latin typeface="Calibri" pitchFamily="34" charset="0"/>
              </a:rPr>
              <a:t>Affirming what is good in the world</a:t>
            </a:r>
          </a:p>
          <a:p>
            <a:pPr marL="342900" indent="-342900" eaLnBrk="0" hangingPunct="0">
              <a:spcBef>
                <a:spcPct val="20000"/>
              </a:spcBef>
              <a:buFont typeface="Arial" charset="0"/>
              <a:buChar char="•"/>
            </a:pPr>
            <a:endParaRPr lang="en-US" sz="2800" dirty="0">
              <a:latin typeface="Calibri" pitchFamily="34" charset="0"/>
            </a:endParaRPr>
          </a:p>
        </p:txBody>
      </p:sp>
      <p:pic>
        <p:nvPicPr>
          <p:cNvPr id="39942" name="Picture 5" descr="maggie official.jpg"/>
          <p:cNvPicPr>
            <a:picLocks noChangeAspect="1"/>
          </p:cNvPicPr>
          <p:nvPr/>
        </p:nvPicPr>
        <p:blipFill>
          <a:blip r:embed="rId5">
            <a:extLst>
              <a:ext uri="{28A0092B-C50C-407E-A947-70E740481C1C}">
                <a14:useLocalDpi xmlns:a14="http://schemas.microsoft.com/office/drawing/2010/main" val="0"/>
              </a:ext>
            </a:extLst>
          </a:blip>
          <a:srcRect l="42488" t="49770" r="34976" b="28201"/>
          <a:stretch>
            <a:fillRect/>
          </a:stretch>
        </p:blipFill>
        <p:spPr bwMode="auto">
          <a:xfrm>
            <a:off x="6434138" y="3573463"/>
            <a:ext cx="9366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6" descr="maggie official.jpg"/>
          <p:cNvPicPr>
            <a:picLocks noChangeAspect="1"/>
          </p:cNvPicPr>
          <p:nvPr/>
        </p:nvPicPr>
        <p:blipFill>
          <a:blip r:embed="rId5">
            <a:extLst>
              <a:ext uri="{28A0092B-C50C-407E-A947-70E740481C1C}">
                <a14:useLocalDpi xmlns:a14="http://schemas.microsoft.com/office/drawing/2010/main" val="0"/>
              </a:ext>
            </a:extLst>
          </a:blip>
          <a:srcRect t="41051" b="44034"/>
          <a:stretch>
            <a:fillRect/>
          </a:stretch>
        </p:blipFill>
        <p:spPr bwMode="auto">
          <a:xfrm>
            <a:off x="4986338" y="5445125"/>
            <a:ext cx="38338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7" descr="maggie official.jpg"/>
          <p:cNvPicPr>
            <a:picLocks noChangeAspect="1"/>
          </p:cNvPicPr>
          <p:nvPr/>
        </p:nvPicPr>
        <p:blipFill>
          <a:blip r:embed="rId5">
            <a:extLst>
              <a:ext uri="{28A0092B-C50C-407E-A947-70E740481C1C}">
                <a14:useLocalDpi xmlns:a14="http://schemas.microsoft.com/office/drawing/2010/main" val="0"/>
              </a:ext>
            </a:extLst>
          </a:blip>
          <a:srcRect t="67419" b="14810"/>
          <a:stretch>
            <a:fillRect/>
          </a:stretch>
        </p:blipFill>
        <p:spPr bwMode="auto">
          <a:xfrm>
            <a:off x="5305425" y="1916113"/>
            <a:ext cx="31956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Text Box 10"/>
          <p:cNvSpPr txBox="1">
            <a:spLocks noChangeArrowheads="1"/>
          </p:cNvSpPr>
          <p:nvPr/>
        </p:nvSpPr>
        <p:spPr bwMode="auto">
          <a:xfrm>
            <a:off x="3779838" y="647700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i="1" dirty="0" smtClean="0">
                <a:solidFill>
                  <a:srgbClr val="660066"/>
                </a:solidFill>
                <a:latin typeface="Aller Light" pitchFamily="2" charset="0"/>
              </a:rPr>
              <a:t>What If Learning: Connecting Christian Faith and Teaching</a:t>
            </a:r>
            <a:endParaRPr lang="en-GB" sz="1600" i="1" dirty="0">
              <a:solidFill>
                <a:srgbClr val="660066"/>
              </a:solidFill>
              <a:latin typeface="Aller Ligh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8" name="Title 1"/>
          <p:cNvSpPr>
            <a:spLocks/>
          </p:cNvSpPr>
          <p:nvPr/>
        </p:nvSpPr>
        <p:spPr bwMode="auto">
          <a:xfrm>
            <a:off x="1619250" y="260350"/>
            <a:ext cx="7078663" cy="1143000"/>
          </a:xfrm>
          <a:prstGeom prst="rect">
            <a:avLst/>
          </a:prstGeom>
          <a:solidFill>
            <a:srgbClr val="BADCE8"/>
          </a:solidFill>
          <a:ln>
            <a:noFill/>
          </a:ln>
          <a:extLst>
            <a:ext uri="{91240B29-F687-4F45-9708-019B960494DF}">
              <a14:hiddenLine xmlns:a14="http://schemas.microsoft.com/office/drawing/2010/main" w="9525">
                <a:solidFill>
                  <a:srgbClr val="0070C0"/>
                </a:solidFill>
                <a:miter lim="800000"/>
                <a:headEnd/>
                <a:tailEnd/>
              </a14:hiddenLine>
            </a:ext>
          </a:extLst>
        </p:spPr>
        <p:txBody>
          <a:bodyPr anchor="ctr"/>
          <a:lstStyle/>
          <a:p>
            <a:pPr algn="ctr" eaLnBrk="0" hangingPunct="0"/>
            <a:r>
              <a:rPr lang="en-US" sz="4400" b="1" dirty="0" smtClean="0">
                <a:solidFill>
                  <a:srgbClr val="000066"/>
                </a:solidFill>
                <a:latin typeface="Calibri" pitchFamily="34" charset="0"/>
              </a:rPr>
              <a:t>Faith, Hope, and Love</a:t>
            </a:r>
            <a:endParaRPr lang="en-US" sz="4400" b="1" dirty="0">
              <a:solidFill>
                <a:srgbClr val="000066"/>
              </a:solidFill>
              <a:latin typeface="Calibri" pitchFamily="34" charset="0"/>
            </a:endParaRPr>
          </a:p>
        </p:txBody>
      </p:sp>
      <p:sp>
        <p:nvSpPr>
          <p:cNvPr id="41989" name="Content Placeholder 2"/>
          <p:cNvSpPr>
            <a:spLocks/>
          </p:cNvSpPr>
          <p:nvPr/>
        </p:nvSpPr>
        <p:spPr bwMode="auto">
          <a:xfrm>
            <a:off x="1322388" y="1628775"/>
            <a:ext cx="4762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ts val="0"/>
              </a:spcBef>
              <a:spcAft>
                <a:spcPts val="1200"/>
              </a:spcAft>
              <a:buFont typeface="Arial" charset="0"/>
              <a:buChar char="•"/>
            </a:pPr>
            <a:r>
              <a:rPr lang="en-US" sz="2800" dirty="0" smtClean="0">
                <a:latin typeface="Calibri" pitchFamily="34" charset="0"/>
              </a:rPr>
              <a:t>Teaching and learning can be grounded in Christian theology.</a:t>
            </a:r>
          </a:p>
          <a:p>
            <a:pPr marL="342900" indent="-342900" eaLnBrk="0" hangingPunct="0">
              <a:spcBef>
                <a:spcPct val="20000"/>
              </a:spcBef>
              <a:buFont typeface="Arial" charset="0"/>
              <a:buChar char="•"/>
            </a:pPr>
            <a:r>
              <a:rPr lang="en-US" sz="2800" dirty="0" smtClean="0">
                <a:latin typeface="Calibri" pitchFamily="34" charset="0"/>
              </a:rPr>
              <a:t>“What If Learning” expresses this in terms of </a:t>
            </a:r>
            <a:r>
              <a:rPr lang="en-US" sz="2800" b="1" dirty="0" smtClean="0">
                <a:solidFill>
                  <a:srgbClr val="000070"/>
                </a:solidFill>
                <a:latin typeface="Calibri" pitchFamily="34" charset="0"/>
              </a:rPr>
              <a:t>faith, hope, and love</a:t>
            </a:r>
            <a:r>
              <a:rPr lang="en-US" sz="2800" dirty="0" smtClean="0">
                <a:latin typeface="Calibri" pitchFamily="34" charset="0"/>
              </a:rPr>
              <a:t>.</a:t>
            </a:r>
            <a:endParaRPr lang="en-US" sz="2800" dirty="0">
              <a:latin typeface="Calibri" pitchFamily="34" charset="0"/>
            </a:endParaRPr>
          </a:p>
        </p:txBody>
      </p:sp>
      <p:pic>
        <p:nvPicPr>
          <p:cNvPr id="41992" name="Picture 8" descr="Umbrella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788" y="1484313"/>
            <a:ext cx="3098800" cy="4500562"/>
          </a:xfrm>
          <a:prstGeom prst="rect">
            <a:avLst/>
          </a:prstGeom>
          <a:noFill/>
          <a:extLst>
            <a:ext uri="{909E8E84-426E-40DD-AFC4-6F175D3DCCD1}">
              <a14:hiddenFill xmlns:a14="http://schemas.microsoft.com/office/drawing/2010/main">
                <a:solidFill>
                  <a:srgbClr val="FFFFFF"/>
                </a:solidFill>
              </a14:hiddenFill>
            </a:ext>
          </a:extLst>
        </p:spPr>
      </p:pic>
      <p:sp>
        <p:nvSpPr>
          <p:cNvPr id="41993" name="Text Box 9"/>
          <p:cNvSpPr txBox="1">
            <a:spLocks noChangeArrowheads="1"/>
          </p:cNvSpPr>
          <p:nvPr/>
        </p:nvSpPr>
        <p:spPr bwMode="auto">
          <a:xfrm>
            <a:off x="3779838" y="647700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i="1" dirty="0" smtClean="0">
                <a:solidFill>
                  <a:srgbClr val="660066"/>
                </a:solidFill>
                <a:latin typeface="Aller Light" pitchFamily="2" charset="0"/>
              </a:rPr>
              <a:t>What If Learning: Connecting Christian Faith and Teaching</a:t>
            </a:r>
            <a:endParaRPr lang="en-GB" sz="1600" i="1" dirty="0">
              <a:solidFill>
                <a:srgbClr val="660066"/>
              </a:solidFill>
              <a:latin typeface="Aller Light"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6588" cy="6884988"/>
          </a:xfrm>
          <a:prstGeom prst="rect">
            <a:avLst/>
          </a:prstGeom>
          <a:noFill/>
          <a:extLst>
            <a:ext uri="{909E8E84-426E-40DD-AFC4-6F175D3DCCD1}">
              <a14:hiddenFill xmlns:a14="http://schemas.microsoft.com/office/drawing/2010/main">
                <a:solidFill>
                  <a:srgbClr val="FFFFFF"/>
                </a:solidFill>
              </a14:hiddenFill>
            </a:ext>
          </a:extLst>
        </p:spPr>
      </p:pic>
      <p:sp>
        <p:nvSpPr>
          <p:cNvPr id="44036" name="Title 1"/>
          <p:cNvSpPr>
            <a:spLocks/>
          </p:cNvSpPr>
          <p:nvPr/>
        </p:nvSpPr>
        <p:spPr bwMode="auto">
          <a:xfrm>
            <a:off x="1476375" y="260350"/>
            <a:ext cx="7221538" cy="1143000"/>
          </a:xfrm>
          <a:prstGeom prst="rect">
            <a:avLst/>
          </a:prstGeom>
          <a:solidFill>
            <a:srgbClr val="BADCE8"/>
          </a:solidFill>
          <a:ln>
            <a:noFill/>
          </a:ln>
          <a:extLst>
            <a:ext uri="{91240B29-F687-4F45-9708-019B960494DF}">
              <a14:hiddenLine xmlns:a14="http://schemas.microsoft.com/office/drawing/2010/main" w="9525">
                <a:solidFill>
                  <a:srgbClr val="0070C0"/>
                </a:solidFill>
                <a:miter lim="800000"/>
                <a:headEnd/>
                <a:tailEnd/>
              </a14:hiddenLine>
            </a:ext>
          </a:extLst>
        </p:spPr>
        <p:txBody>
          <a:bodyPr anchor="ctr"/>
          <a:lstStyle/>
          <a:p>
            <a:pPr algn="ctr"/>
            <a:r>
              <a:rPr lang="en-US" sz="4400" b="1" dirty="0" smtClean="0">
                <a:solidFill>
                  <a:srgbClr val="000066"/>
                </a:solidFill>
                <a:latin typeface="Calibri" pitchFamily="34" charset="0"/>
              </a:rPr>
              <a:t>Faith Is . . .</a:t>
            </a:r>
            <a:endParaRPr lang="en-US" sz="4400" b="1" dirty="0">
              <a:solidFill>
                <a:srgbClr val="000066"/>
              </a:solidFill>
              <a:latin typeface="Calibri" pitchFamily="34" charset="0"/>
            </a:endParaRPr>
          </a:p>
        </p:txBody>
      </p:sp>
      <p:sp>
        <p:nvSpPr>
          <p:cNvPr id="44037" name="Content Placeholder 2"/>
          <p:cNvSpPr>
            <a:spLocks/>
          </p:cNvSpPr>
          <p:nvPr/>
        </p:nvSpPr>
        <p:spPr bwMode="auto">
          <a:xfrm>
            <a:off x="1042988" y="1557338"/>
            <a:ext cx="778827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1800"/>
              </a:spcAft>
              <a:buFont typeface="Arial" charset="0"/>
              <a:buChar char="•"/>
            </a:pPr>
            <a:r>
              <a:rPr lang="en-US" sz="2800" dirty="0" smtClean="0">
                <a:latin typeface="Calibri" pitchFamily="34" charset="0"/>
              </a:rPr>
              <a:t>an attitude of trust in God;</a:t>
            </a:r>
          </a:p>
          <a:p>
            <a:pPr marL="342900" indent="-342900">
              <a:spcBef>
                <a:spcPts val="0"/>
              </a:spcBef>
              <a:spcAft>
                <a:spcPts val="1800"/>
              </a:spcAft>
              <a:buFont typeface="Arial" charset="0"/>
              <a:buChar char="•"/>
            </a:pPr>
            <a:r>
              <a:rPr lang="en-US" sz="2800" dirty="0" smtClean="0">
                <a:latin typeface="Calibri" pitchFamily="34" charset="0"/>
              </a:rPr>
              <a:t>what is believed about God, the world, others, and myself (beliefs/doctrines, creeds);</a:t>
            </a:r>
          </a:p>
          <a:p>
            <a:pPr marL="342900" indent="-342900">
              <a:spcBef>
                <a:spcPts val="0"/>
              </a:spcBef>
              <a:spcAft>
                <a:spcPts val="1800"/>
              </a:spcAft>
              <a:buFont typeface="Arial" charset="0"/>
              <a:buChar char="•"/>
            </a:pPr>
            <a:r>
              <a:rPr lang="en-US" sz="2800" dirty="0" smtClean="0">
                <a:latin typeface="Calibri" pitchFamily="34" charset="0"/>
              </a:rPr>
              <a:t>a commitment to God and others;</a:t>
            </a:r>
            <a:br>
              <a:rPr lang="en-US" sz="2800" dirty="0" smtClean="0">
                <a:latin typeface="Calibri" pitchFamily="34" charset="0"/>
              </a:rPr>
            </a:br>
            <a:r>
              <a:rPr lang="en-US" sz="2800" dirty="0" smtClean="0">
                <a:latin typeface="Calibri" pitchFamily="34" charset="0"/>
              </a:rPr>
              <a:t>and</a:t>
            </a:r>
          </a:p>
          <a:p>
            <a:pPr marL="342900" indent="-342900">
              <a:spcBef>
                <a:spcPct val="20000"/>
              </a:spcBef>
              <a:buFont typeface="Arial" charset="0"/>
              <a:buChar char="•"/>
            </a:pPr>
            <a:r>
              <a:rPr lang="en-US" sz="2800" dirty="0" smtClean="0">
                <a:latin typeface="Calibri" pitchFamily="34" charset="0"/>
              </a:rPr>
              <a:t>a faithful way of life that flows </a:t>
            </a:r>
          </a:p>
          <a:p>
            <a:pPr marL="342900" indent="-342900">
              <a:spcBef>
                <a:spcPct val="20000"/>
              </a:spcBef>
              <a:buFont typeface="Arial" charset="0"/>
              <a:buNone/>
            </a:pPr>
            <a:r>
              <a:rPr lang="en-US" sz="2800" dirty="0" smtClean="0">
                <a:latin typeface="Calibri" pitchFamily="34" charset="0"/>
              </a:rPr>
              <a:t>    from these beliefs, attitudes, </a:t>
            </a:r>
          </a:p>
          <a:p>
            <a:pPr marL="342900" indent="-342900">
              <a:spcBef>
                <a:spcPct val="20000"/>
              </a:spcBef>
              <a:buFont typeface="Arial" charset="0"/>
              <a:buNone/>
            </a:pPr>
            <a:r>
              <a:rPr lang="en-US" sz="2800" dirty="0" smtClean="0">
                <a:latin typeface="Calibri" pitchFamily="34" charset="0"/>
              </a:rPr>
              <a:t>	and commitments.</a:t>
            </a:r>
          </a:p>
          <a:p>
            <a:pPr marL="342900" indent="-342900">
              <a:spcBef>
                <a:spcPct val="20000"/>
              </a:spcBef>
              <a:buFont typeface="Arial" charset="0"/>
              <a:buChar char="•"/>
            </a:pPr>
            <a:endParaRPr lang="en-GB" sz="2800" dirty="0">
              <a:latin typeface="Calibri" pitchFamily="34" charset="0"/>
            </a:endParaRPr>
          </a:p>
        </p:txBody>
      </p:sp>
      <p:pic>
        <p:nvPicPr>
          <p:cNvPr id="44040" name="Picture 8" descr="Umbrella5WithBackground"/>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7400" y="3357563"/>
            <a:ext cx="3600450" cy="2879725"/>
          </a:xfrm>
          <a:prstGeom prst="rect">
            <a:avLst/>
          </a:prstGeom>
          <a:noFill/>
          <a:extLst>
            <a:ext uri="{909E8E84-426E-40DD-AFC4-6F175D3DCCD1}">
              <a14:hiddenFill xmlns:a14="http://schemas.microsoft.com/office/drawing/2010/main">
                <a:solidFill>
                  <a:srgbClr val="FFFFFF"/>
                </a:solidFill>
              </a14:hiddenFill>
            </a:ext>
          </a:extLst>
        </p:spPr>
      </p:pic>
      <p:sp>
        <p:nvSpPr>
          <p:cNvPr id="44041" name="Text Box 9"/>
          <p:cNvSpPr txBox="1">
            <a:spLocks noChangeArrowheads="1"/>
          </p:cNvSpPr>
          <p:nvPr/>
        </p:nvSpPr>
        <p:spPr bwMode="auto">
          <a:xfrm>
            <a:off x="3779838" y="647700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i="1" dirty="0" smtClean="0">
                <a:solidFill>
                  <a:srgbClr val="660066"/>
                </a:solidFill>
                <a:latin typeface="Aller Light" pitchFamily="2" charset="0"/>
              </a:rPr>
              <a:t>What If Learning: Connecting Christian Faith and Teaching</a:t>
            </a:r>
            <a:endParaRPr lang="en-GB" sz="1600" i="1" dirty="0">
              <a:solidFill>
                <a:srgbClr val="660066"/>
              </a:solidFill>
              <a:latin typeface="Aller Light"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46084" name="Title 1"/>
          <p:cNvSpPr>
            <a:spLocks/>
          </p:cNvSpPr>
          <p:nvPr/>
        </p:nvSpPr>
        <p:spPr bwMode="auto">
          <a:xfrm>
            <a:off x="1476375" y="333375"/>
            <a:ext cx="7077075" cy="1143000"/>
          </a:xfrm>
          <a:prstGeom prst="rect">
            <a:avLst/>
          </a:prstGeom>
          <a:solidFill>
            <a:srgbClr val="BADCE8"/>
          </a:solidFill>
          <a:ln>
            <a:noFill/>
          </a:ln>
          <a:extLst>
            <a:ext uri="{91240B29-F687-4F45-9708-019B960494DF}">
              <a14:hiddenLine xmlns:a14="http://schemas.microsoft.com/office/drawing/2010/main" w="9525">
                <a:solidFill>
                  <a:srgbClr val="0070C0"/>
                </a:solidFill>
                <a:miter lim="800000"/>
                <a:headEnd/>
                <a:tailEnd/>
              </a14:hiddenLine>
            </a:ext>
          </a:extLst>
        </p:spPr>
        <p:txBody>
          <a:bodyPr anchor="ctr"/>
          <a:lstStyle/>
          <a:p>
            <a:pPr algn="ctr"/>
            <a:r>
              <a:rPr lang="en-US" sz="4400" b="1" dirty="0" smtClean="0">
                <a:solidFill>
                  <a:srgbClr val="000066"/>
                </a:solidFill>
                <a:latin typeface="Calibri" pitchFamily="34" charset="0"/>
              </a:rPr>
              <a:t>Hope Is . . .</a:t>
            </a:r>
            <a:endParaRPr lang="en-US" sz="4400" b="1" dirty="0">
              <a:solidFill>
                <a:srgbClr val="000066"/>
              </a:solidFill>
              <a:latin typeface="Calibri" pitchFamily="34" charset="0"/>
            </a:endParaRPr>
          </a:p>
        </p:txBody>
      </p:sp>
      <p:sp>
        <p:nvSpPr>
          <p:cNvPr id="46085" name="Content Placeholder 2"/>
          <p:cNvSpPr>
            <a:spLocks/>
          </p:cNvSpPr>
          <p:nvPr/>
        </p:nvSpPr>
        <p:spPr bwMode="auto">
          <a:xfrm>
            <a:off x="971550" y="1773238"/>
            <a:ext cx="8002588"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1200"/>
              </a:spcAft>
              <a:buFont typeface="Arial" charset="0"/>
              <a:buChar char="•"/>
            </a:pPr>
            <a:r>
              <a:rPr lang="en-US" sz="2800" dirty="0" smtClean="0">
                <a:latin typeface="Calibri" pitchFamily="34" charset="0"/>
              </a:rPr>
              <a:t>a confidence in God and his</a:t>
            </a:r>
            <a:br>
              <a:rPr lang="en-US" sz="2800" dirty="0" smtClean="0">
                <a:latin typeface="Calibri" pitchFamily="34" charset="0"/>
              </a:rPr>
            </a:br>
            <a:r>
              <a:rPr lang="en-US" sz="2800" dirty="0" smtClean="0">
                <a:latin typeface="Calibri" pitchFamily="34" charset="0"/>
              </a:rPr>
              <a:t>promises;</a:t>
            </a:r>
          </a:p>
          <a:p>
            <a:pPr marL="342900" indent="-342900">
              <a:spcBef>
                <a:spcPts val="0"/>
              </a:spcBef>
              <a:spcAft>
                <a:spcPts val="1200"/>
              </a:spcAft>
              <a:buFont typeface="Arial" charset="0"/>
              <a:buChar char="•"/>
            </a:pPr>
            <a:r>
              <a:rPr lang="en-US" sz="2800" dirty="0" smtClean="0">
                <a:latin typeface="Calibri" pitchFamily="34" charset="0"/>
              </a:rPr>
              <a:t>confidence that, in Christ, “Good is stronger than evil; love is stronger than hate; light is stronger than darkness; life is stronger than death” (Bishop Desmond Tutu); and</a:t>
            </a:r>
          </a:p>
          <a:p>
            <a:pPr marL="342900" indent="-342900">
              <a:spcBef>
                <a:spcPct val="20000"/>
              </a:spcBef>
              <a:buFont typeface="Arial" charset="0"/>
              <a:buChar char="•"/>
            </a:pPr>
            <a:r>
              <a:rPr lang="en-US" sz="2800" dirty="0" smtClean="0">
                <a:latin typeface="Calibri" pitchFamily="34" charset="0"/>
              </a:rPr>
              <a:t>the basis of an optimistic but realistic lifestyle that is good news for today and hope for tomorrow.</a:t>
            </a:r>
            <a:r>
              <a:rPr lang="en-US" sz="3200" dirty="0" smtClean="0">
                <a:latin typeface="Calibri" pitchFamily="34" charset="0"/>
              </a:rPr>
              <a:t> 	</a:t>
            </a:r>
          </a:p>
          <a:p>
            <a:pPr marL="342900" indent="-342900">
              <a:spcBef>
                <a:spcPct val="20000"/>
              </a:spcBef>
              <a:buFont typeface="Arial" charset="0"/>
              <a:buChar char="•"/>
            </a:pPr>
            <a:endParaRPr lang="en-US" sz="3200" dirty="0">
              <a:latin typeface="Calibri" pitchFamily="34" charset="0"/>
            </a:endParaRPr>
          </a:p>
        </p:txBody>
      </p:sp>
      <p:pic>
        <p:nvPicPr>
          <p:cNvPr id="46086" name="Picture 5" descr="Umbrella2a.jpg"/>
          <p:cNvPicPr>
            <a:picLocks noChangeAspect="1"/>
          </p:cNvPicPr>
          <p:nvPr/>
        </p:nvPicPr>
        <p:blipFill>
          <a:blip r:embed="rId4">
            <a:extLst>
              <a:ext uri="{28A0092B-C50C-407E-A947-70E740481C1C}">
                <a14:useLocalDpi xmlns:a14="http://schemas.microsoft.com/office/drawing/2010/main" val="0"/>
              </a:ext>
            </a:extLst>
          </a:blip>
          <a:srcRect l="18875" t="18732" r="20747" b="22929"/>
          <a:stretch>
            <a:fillRect/>
          </a:stretch>
        </p:blipFill>
        <p:spPr bwMode="auto">
          <a:xfrm>
            <a:off x="7092950" y="1592263"/>
            <a:ext cx="2017713"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8"/>
          <p:cNvSpPr txBox="1">
            <a:spLocks noChangeArrowheads="1"/>
          </p:cNvSpPr>
          <p:nvPr/>
        </p:nvSpPr>
        <p:spPr bwMode="auto">
          <a:xfrm>
            <a:off x="3779838" y="647700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i="1" dirty="0" smtClean="0">
                <a:solidFill>
                  <a:srgbClr val="660066"/>
                </a:solidFill>
                <a:latin typeface="Aller Light" pitchFamily="2" charset="0"/>
              </a:rPr>
              <a:t>What If Learning: Connecting Christian Faith and Teaching</a:t>
            </a:r>
            <a:endParaRPr lang="en-GB" sz="1600" i="1" dirty="0">
              <a:solidFill>
                <a:srgbClr val="660066"/>
              </a:solidFill>
              <a:latin typeface="Aller Light"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2" name="Title 1"/>
          <p:cNvSpPr>
            <a:spLocks/>
          </p:cNvSpPr>
          <p:nvPr/>
        </p:nvSpPr>
        <p:spPr bwMode="auto">
          <a:xfrm>
            <a:off x="1403350" y="260350"/>
            <a:ext cx="7221538" cy="1143000"/>
          </a:xfrm>
          <a:prstGeom prst="rect">
            <a:avLst/>
          </a:prstGeom>
          <a:solidFill>
            <a:srgbClr val="BADCE8"/>
          </a:solidFill>
          <a:ln>
            <a:noFill/>
          </a:ln>
          <a:extLst>
            <a:ext uri="{91240B29-F687-4F45-9708-019B960494DF}">
              <a14:hiddenLine xmlns:a14="http://schemas.microsoft.com/office/drawing/2010/main" w="9525">
                <a:solidFill>
                  <a:srgbClr val="0070C0"/>
                </a:solidFill>
                <a:miter lim="800000"/>
                <a:headEnd/>
                <a:tailEnd/>
              </a14:hiddenLine>
            </a:ext>
          </a:extLst>
        </p:spPr>
        <p:txBody>
          <a:bodyPr anchor="ctr"/>
          <a:lstStyle/>
          <a:p>
            <a:pPr algn="ctr"/>
            <a:r>
              <a:rPr lang="en-GB" sz="4400" b="1" dirty="0">
                <a:solidFill>
                  <a:srgbClr val="000066"/>
                </a:solidFill>
                <a:latin typeface="Calibri" pitchFamily="34" charset="0"/>
              </a:rPr>
              <a:t>Love </a:t>
            </a:r>
            <a:r>
              <a:rPr lang="en-GB" sz="4400" b="1" dirty="0" smtClean="0">
                <a:solidFill>
                  <a:srgbClr val="000066"/>
                </a:solidFill>
                <a:latin typeface="Calibri" pitchFamily="34" charset="0"/>
              </a:rPr>
              <a:t>Is . . .</a:t>
            </a:r>
            <a:endParaRPr lang="en-GB" sz="4400" b="1" dirty="0">
              <a:solidFill>
                <a:srgbClr val="000066"/>
              </a:solidFill>
              <a:latin typeface="Calibri" pitchFamily="34" charset="0"/>
            </a:endParaRPr>
          </a:p>
        </p:txBody>
      </p:sp>
      <p:sp>
        <p:nvSpPr>
          <p:cNvPr id="48133" name="Content Placeholder 2"/>
          <p:cNvSpPr>
            <a:spLocks/>
          </p:cNvSpPr>
          <p:nvPr/>
        </p:nvSpPr>
        <p:spPr bwMode="auto">
          <a:xfrm>
            <a:off x="971550" y="1268413"/>
            <a:ext cx="843597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charset="0"/>
              <a:buChar char="•"/>
            </a:pPr>
            <a:endParaRPr lang="en-GB" sz="3200" dirty="0">
              <a:latin typeface="Calibri" pitchFamily="34" charset="0"/>
            </a:endParaRPr>
          </a:p>
          <a:p>
            <a:pPr marL="342900" indent="-342900">
              <a:spcBef>
                <a:spcPts val="0"/>
              </a:spcBef>
              <a:spcAft>
                <a:spcPts val="1200"/>
              </a:spcAft>
              <a:buFont typeface="Arial" charset="0"/>
              <a:buChar char="•"/>
            </a:pPr>
            <a:r>
              <a:rPr lang="en-GB" sz="2800" dirty="0" smtClean="0">
                <a:latin typeface="Calibri" pitchFamily="34" charset="0"/>
              </a:rPr>
              <a:t>a </a:t>
            </a:r>
            <a:r>
              <a:rPr lang="en-GB" sz="2800" dirty="0">
                <a:latin typeface="Calibri" pitchFamily="34" charset="0"/>
              </a:rPr>
              <a:t>deep feeling and attachment </a:t>
            </a:r>
            <a:r>
              <a:rPr lang="en-GB" sz="2800" dirty="0" smtClean="0">
                <a:latin typeface="Calibri" pitchFamily="34" charset="0"/>
              </a:rPr>
              <a:t/>
            </a:r>
            <a:br>
              <a:rPr lang="en-GB" sz="2800" dirty="0" smtClean="0">
                <a:latin typeface="Calibri" pitchFamily="34" charset="0"/>
              </a:rPr>
            </a:br>
            <a:r>
              <a:rPr lang="en-GB" sz="2800" dirty="0" smtClean="0">
                <a:latin typeface="Calibri" pitchFamily="34" charset="0"/>
              </a:rPr>
              <a:t>to </a:t>
            </a:r>
            <a:r>
              <a:rPr lang="en-GB" sz="2800" dirty="0">
                <a:latin typeface="Calibri" pitchFamily="34" charset="0"/>
              </a:rPr>
              <a:t>God and </a:t>
            </a:r>
            <a:r>
              <a:rPr lang="en-GB" sz="2800" dirty="0" smtClean="0">
                <a:latin typeface="Calibri" pitchFamily="34" charset="0"/>
              </a:rPr>
              <a:t>others;</a:t>
            </a:r>
            <a:endParaRPr lang="en-GB" sz="2800" dirty="0">
              <a:latin typeface="Calibri" pitchFamily="34" charset="0"/>
            </a:endParaRPr>
          </a:p>
          <a:p>
            <a:pPr marL="342900" indent="-342900">
              <a:spcBef>
                <a:spcPts val="0"/>
              </a:spcBef>
              <a:spcAft>
                <a:spcPts val="1200"/>
              </a:spcAft>
              <a:buFont typeface="Arial" charset="0"/>
              <a:buChar char="•"/>
            </a:pPr>
            <a:r>
              <a:rPr lang="en-GB" sz="2800" dirty="0" smtClean="0">
                <a:latin typeface="Calibri" pitchFamily="34" charset="0"/>
              </a:rPr>
              <a:t>an </a:t>
            </a:r>
            <a:r>
              <a:rPr lang="en-GB" sz="2800" dirty="0">
                <a:latin typeface="Calibri" pitchFamily="34" charset="0"/>
              </a:rPr>
              <a:t>act of will and a </a:t>
            </a:r>
            <a:r>
              <a:rPr lang="en-GB" sz="2800" dirty="0" smtClean="0">
                <a:latin typeface="Calibri" pitchFamily="34" charset="0"/>
              </a:rPr>
              <a:t>choice</a:t>
            </a:r>
            <a:br>
              <a:rPr lang="en-GB" sz="2800" dirty="0" smtClean="0">
                <a:latin typeface="Calibri" pitchFamily="34" charset="0"/>
              </a:rPr>
            </a:br>
            <a:r>
              <a:rPr lang="en-GB" sz="2800" dirty="0" smtClean="0">
                <a:latin typeface="Calibri" pitchFamily="34" charset="0"/>
              </a:rPr>
              <a:t>about </a:t>
            </a:r>
            <a:r>
              <a:rPr lang="en-GB" sz="2800" dirty="0">
                <a:latin typeface="Calibri" pitchFamily="34" charset="0"/>
              </a:rPr>
              <a:t>how we </a:t>
            </a:r>
            <a:r>
              <a:rPr lang="en-GB" sz="2800" dirty="0" smtClean="0">
                <a:latin typeface="Calibri" pitchFamily="34" charset="0"/>
              </a:rPr>
              <a:t>live;</a:t>
            </a:r>
            <a:endParaRPr lang="en-GB" sz="2800" dirty="0">
              <a:latin typeface="Calibri" pitchFamily="34" charset="0"/>
            </a:endParaRPr>
          </a:p>
          <a:p>
            <a:pPr marL="342900" indent="-342900">
              <a:spcBef>
                <a:spcPts val="0"/>
              </a:spcBef>
              <a:spcAft>
                <a:spcPts val="1200"/>
              </a:spcAft>
              <a:buFont typeface="Arial" charset="0"/>
              <a:buChar char="•"/>
            </a:pPr>
            <a:r>
              <a:rPr lang="en-GB" sz="2800" dirty="0" smtClean="0">
                <a:latin typeface="Calibri" pitchFamily="34" charset="0"/>
              </a:rPr>
              <a:t>a </a:t>
            </a:r>
            <a:r>
              <a:rPr lang="en-GB" sz="2800" dirty="0">
                <a:latin typeface="Calibri" pitchFamily="34" charset="0"/>
              </a:rPr>
              <a:t>move from </a:t>
            </a:r>
            <a:r>
              <a:rPr lang="en-GB" sz="2800" dirty="0" smtClean="0">
                <a:latin typeface="Calibri" pitchFamily="34" charset="0"/>
              </a:rPr>
              <a:t>self-centeredness </a:t>
            </a:r>
            <a:r>
              <a:rPr lang="en-GB" sz="2800" dirty="0">
                <a:latin typeface="Calibri" pitchFamily="34" charset="0"/>
              </a:rPr>
              <a:t>to seeking the </a:t>
            </a:r>
            <a:r>
              <a:rPr lang="en-GB" sz="2800" dirty="0" smtClean="0">
                <a:latin typeface="Calibri" pitchFamily="34" charset="0"/>
              </a:rPr>
              <a:t>well-being </a:t>
            </a:r>
            <a:r>
              <a:rPr lang="en-GB" sz="2800" dirty="0">
                <a:latin typeface="Calibri" pitchFamily="34" charset="0"/>
              </a:rPr>
              <a:t>of </a:t>
            </a:r>
            <a:r>
              <a:rPr lang="en-GB" sz="2800" dirty="0" smtClean="0">
                <a:latin typeface="Calibri" pitchFamily="34" charset="0"/>
              </a:rPr>
              <a:t>others; and</a:t>
            </a:r>
            <a:endParaRPr lang="en-GB" sz="2800" dirty="0">
              <a:latin typeface="Calibri" pitchFamily="34" charset="0"/>
            </a:endParaRPr>
          </a:p>
          <a:p>
            <a:pPr marL="342900" indent="-342900">
              <a:spcBef>
                <a:spcPct val="20000"/>
              </a:spcBef>
              <a:buFont typeface="Arial" charset="0"/>
              <a:buChar char="•"/>
            </a:pPr>
            <a:r>
              <a:rPr lang="en-GB" sz="2800" dirty="0" smtClean="0">
                <a:latin typeface="Calibri" pitchFamily="34" charset="0"/>
              </a:rPr>
              <a:t>God’s </a:t>
            </a:r>
            <a:r>
              <a:rPr lang="en-GB" sz="2800" dirty="0">
                <a:latin typeface="Calibri" pitchFamily="34" charset="0"/>
              </a:rPr>
              <a:t>character: </a:t>
            </a:r>
            <a:r>
              <a:rPr lang="en-GB" sz="2800" dirty="0" smtClean="0">
                <a:latin typeface="Calibri" pitchFamily="34" charset="0"/>
              </a:rPr>
              <a:t>“God </a:t>
            </a:r>
            <a:r>
              <a:rPr lang="en-GB" sz="2800" dirty="0">
                <a:latin typeface="Calibri" pitchFamily="34" charset="0"/>
              </a:rPr>
              <a:t>is </a:t>
            </a:r>
            <a:r>
              <a:rPr lang="en-GB" sz="2800" dirty="0" smtClean="0">
                <a:latin typeface="Calibri" pitchFamily="34" charset="0"/>
              </a:rPr>
              <a:t>love” (1 John </a:t>
            </a:r>
            <a:r>
              <a:rPr lang="en-GB" sz="2800" dirty="0" err="1" smtClean="0">
                <a:latin typeface="Calibri" pitchFamily="34" charset="0"/>
              </a:rPr>
              <a:t>4:8b</a:t>
            </a:r>
            <a:r>
              <a:rPr lang="en-GB" sz="2800" dirty="0" smtClean="0">
                <a:latin typeface="Calibri" pitchFamily="34" charset="0"/>
              </a:rPr>
              <a:t>).</a:t>
            </a:r>
            <a:endParaRPr lang="en-GB" sz="2800" dirty="0">
              <a:latin typeface="Calibri" pitchFamily="34" charset="0"/>
            </a:endParaRPr>
          </a:p>
          <a:p>
            <a:pPr marL="342900" indent="-342900">
              <a:spcBef>
                <a:spcPct val="20000"/>
              </a:spcBef>
              <a:buFont typeface="Arial" charset="0"/>
              <a:buChar char="•"/>
            </a:pPr>
            <a:endParaRPr lang="en-GB" sz="3200" dirty="0">
              <a:latin typeface="Calibri" pitchFamily="34" charset="0"/>
            </a:endParaRPr>
          </a:p>
          <a:p>
            <a:pPr marL="342900" indent="-342900">
              <a:spcBef>
                <a:spcPct val="20000"/>
              </a:spcBef>
              <a:buFont typeface="Arial" charset="0"/>
              <a:buChar char="•"/>
            </a:pPr>
            <a:endParaRPr lang="en-GB" sz="3200" dirty="0">
              <a:latin typeface="Calibri" pitchFamily="34" charset="0"/>
            </a:endParaRPr>
          </a:p>
        </p:txBody>
      </p:sp>
      <p:pic>
        <p:nvPicPr>
          <p:cNvPr id="48136" name="Picture 8" descr="Umbrella6WithBackground"/>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5963" y="1196975"/>
            <a:ext cx="3168650" cy="2535238"/>
          </a:xfrm>
          <a:prstGeom prst="rect">
            <a:avLst/>
          </a:prstGeom>
          <a:noFill/>
          <a:extLst>
            <a:ext uri="{909E8E84-426E-40DD-AFC4-6F175D3DCCD1}">
              <a14:hiddenFill xmlns:a14="http://schemas.microsoft.com/office/drawing/2010/main">
                <a:solidFill>
                  <a:srgbClr val="FFFFFF"/>
                </a:solidFill>
              </a14:hiddenFill>
            </a:ext>
          </a:extLst>
        </p:spPr>
      </p:pic>
      <p:sp>
        <p:nvSpPr>
          <p:cNvPr id="48137" name="Text Box 9"/>
          <p:cNvSpPr txBox="1">
            <a:spLocks noChangeArrowheads="1"/>
          </p:cNvSpPr>
          <p:nvPr/>
        </p:nvSpPr>
        <p:spPr bwMode="auto">
          <a:xfrm>
            <a:off x="3779838" y="647700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i="1" dirty="0" smtClean="0">
                <a:solidFill>
                  <a:srgbClr val="660066"/>
                </a:solidFill>
                <a:latin typeface="Aller Light" pitchFamily="2" charset="0"/>
              </a:rPr>
              <a:t>What If Learning: Connecting Christian Faith and Teaching</a:t>
            </a:r>
            <a:endParaRPr lang="en-GB" sz="1600" i="1" dirty="0">
              <a:solidFill>
                <a:srgbClr val="660066"/>
              </a:solidFill>
              <a:latin typeface="Aller Light"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906588" cy="6858001"/>
          </a:xfrm>
          <a:prstGeom prst="rect">
            <a:avLst/>
          </a:prstGeom>
          <a:noFill/>
          <a:extLst>
            <a:ext uri="{909E8E84-426E-40DD-AFC4-6F175D3DCCD1}">
              <a14:hiddenFill xmlns:a14="http://schemas.microsoft.com/office/drawing/2010/main">
                <a:solidFill>
                  <a:srgbClr val="FFFFFF"/>
                </a:solidFill>
              </a14:hiddenFill>
            </a:ext>
          </a:extLst>
        </p:spPr>
      </p:pic>
      <p:sp>
        <p:nvSpPr>
          <p:cNvPr id="50180" name="Title 1"/>
          <p:cNvSpPr>
            <a:spLocks/>
          </p:cNvSpPr>
          <p:nvPr/>
        </p:nvSpPr>
        <p:spPr bwMode="auto">
          <a:xfrm>
            <a:off x="1476375" y="260350"/>
            <a:ext cx="7221538" cy="1143000"/>
          </a:xfrm>
          <a:prstGeom prst="rect">
            <a:avLst/>
          </a:prstGeom>
          <a:solidFill>
            <a:srgbClr val="9ECDDE"/>
          </a:solidFill>
          <a:ln>
            <a:noFill/>
          </a:ln>
          <a:extLst>
            <a:ext uri="{91240B29-F687-4F45-9708-019B960494DF}">
              <a14:hiddenLine xmlns:a14="http://schemas.microsoft.com/office/drawing/2010/main" w="9525">
                <a:solidFill>
                  <a:srgbClr val="7030A0"/>
                </a:solidFill>
                <a:miter lim="800000"/>
                <a:headEnd/>
                <a:tailEnd/>
              </a14:hiddenLine>
            </a:ext>
          </a:extLst>
        </p:spPr>
        <p:txBody>
          <a:bodyPr anchor="ctr"/>
          <a:lstStyle/>
          <a:p>
            <a:pPr algn="ctr"/>
            <a:r>
              <a:rPr lang="en-US" sz="4400" b="1" dirty="0" smtClean="0">
                <a:solidFill>
                  <a:srgbClr val="000066"/>
                </a:solidFill>
                <a:latin typeface="Calibri" pitchFamily="34" charset="0"/>
              </a:rPr>
              <a:t>Umbrella Terms</a:t>
            </a:r>
            <a:endParaRPr lang="en-US" sz="4400" b="1" dirty="0">
              <a:solidFill>
                <a:srgbClr val="000066"/>
              </a:solidFill>
              <a:latin typeface="Calibri" pitchFamily="34" charset="0"/>
            </a:endParaRPr>
          </a:p>
        </p:txBody>
      </p:sp>
      <p:sp>
        <p:nvSpPr>
          <p:cNvPr id="50181" name="Content Placeholder 2"/>
          <p:cNvSpPr>
            <a:spLocks/>
          </p:cNvSpPr>
          <p:nvPr/>
        </p:nvSpPr>
        <p:spPr bwMode="auto">
          <a:xfrm>
            <a:off x="914400" y="1628775"/>
            <a:ext cx="82296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charset="0"/>
              <a:buNone/>
            </a:pPr>
            <a:r>
              <a:rPr lang="en-US" sz="3200" dirty="0" smtClean="0">
                <a:latin typeface="Calibri" pitchFamily="34" charset="0"/>
              </a:rPr>
              <a:t>	</a:t>
            </a:r>
            <a:r>
              <a:rPr lang="en-US" sz="2800" b="1" dirty="0" smtClean="0">
                <a:solidFill>
                  <a:srgbClr val="000070"/>
                </a:solidFill>
                <a:latin typeface="Calibri" pitchFamily="34" charset="0"/>
              </a:rPr>
              <a:t>Faith, hope, </a:t>
            </a:r>
            <a:r>
              <a:rPr lang="en-US" sz="2800" dirty="0" smtClean="0">
                <a:solidFill>
                  <a:srgbClr val="000070"/>
                </a:solidFill>
                <a:latin typeface="Calibri" pitchFamily="34" charset="0"/>
              </a:rPr>
              <a:t>and</a:t>
            </a:r>
            <a:r>
              <a:rPr lang="en-US" sz="2800" b="1" dirty="0" smtClean="0">
                <a:solidFill>
                  <a:srgbClr val="000070"/>
                </a:solidFill>
                <a:latin typeface="Calibri" pitchFamily="34" charset="0"/>
              </a:rPr>
              <a:t> love </a:t>
            </a:r>
            <a:r>
              <a:rPr lang="en-US" sz="2800" dirty="0" smtClean="0">
                <a:latin typeface="Calibri" pitchFamily="34" charset="0"/>
              </a:rPr>
              <a:t>cover a wide range of beliefs, attitudes and behaviors. People can grow in faith, hope, and love as they develop spiritually. It is an ongoing process, so we have expressed them as movements:</a:t>
            </a:r>
          </a:p>
          <a:p>
            <a:pPr marL="342900" indent="-342900">
              <a:spcBef>
                <a:spcPct val="20000"/>
              </a:spcBef>
              <a:buFont typeface="Arial" charset="0"/>
              <a:buNone/>
            </a:pPr>
            <a:endParaRPr lang="en-US" sz="2800" dirty="0" smtClean="0">
              <a:latin typeface="Calibri" pitchFamily="34" charset="0"/>
            </a:endParaRPr>
          </a:p>
          <a:p>
            <a:pPr marL="342900" indent="-342900">
              <a:spcBef>
                <a:spcPct val="20000"/>
              </a:spcBef>
              <a:buFont typeface="Arial" charset="0"/>
              <a:buNone/>
            </a:pPr>
            <a:r>
              <a:rPr lang="en-US" sz="2800" b="1" i="1" dirty="0" smtClean="0">
                <a:solidFill>
                  <a:srgbClr val="796F9D"/>
                </a:solidFill>
                <a:latin typeface="Calibri" pitchFamily="34" charset="0"/>
              </a:rPr>
              <a:t>	</a:t>
            </a:r>
            <a:r>
              <a:rPr lang="en-US" sz="2800" b="1" i="1" dirty="0" smtClean="0">
                <a:solidFill>
                  <a:srgbClr val="000070"/>
                </a:solidFill>
                <a:latin typeface="Calibri" pitchFamily="34" charset="0"/>
              </a:rPr>
              <a:t>Toward respect and reverence</a:t>
            </a:r>
          </a:p>
          <a:p>
            <a:pPr marL="342900" indent="-342900">
              <a:spcBef>
                <a:spcPct val="20000"/>
              </a:spcBef>
              <a:buFont typeface="Arial" charset="0"/>
              <a:buNone/>
            </a:pPr>
            <a:r>
              <a:rPr lang="en-US" sz="2800" b="1" i="1" dirty="0" smtClean="0">
                <a:solidFill>
                  <a:srgbClr val="000070"/>
                </a:solidFill>
                <a:latin typeface="Calibri" pitchFamily="34" charset="0"/>
              </a:rPr>
              <a:t>	Toward love and forgiveness</a:t>
            </a:r>
            <a:endParaRPr lang="en-US" sz="2800" b="1" i="1" dirty="0">
              <a:solidFill>
                <a:srgbClr val="000070"/>
              </a:solidFill>
              <a:latin typeface="Calibri" pitchFamily="34" charset="0"/>
            </a:endParaRPr>
          </a:p>
        </p:txBody>
      </p:sp>
      <p:pic>
        <p:nvPicPr>
          <p:cNvPr id="50184" name="Picture 8" descr="Umbrella1With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3573463"/>
            <a:ext cx="2008187" cy="2916237"/>
          </a:xfrm>
          <a:prstGeom prst="rect">
            <a:avLst/>
          </a:prstGeom>
          <a:noFill/>
          <a:extLst>
            <a:ext uri="{909E8E84-426E-40DD-AFC4-6F175D3DCCD1}">
              <a14:hiddenFill xmlns:a14="http://schemas.microsoft.com/office/drawing/2010/main">
                <a:solidFill>
                  <a:srgbClr val="FFFFFF"/>
                </a:solidFill>
              </a14:hiddenFill>
            </a:ext>
          </a:extLst>
        </p:spPr>
      </p:pic>
      <p:sp>
        <p:nvSpPr>
          <p:cNvPr id="50185" name="Text Box 9"/>
          <p:cNvSpPr txBox="1">
            <a:spLocks noChangeArrowheads="1"/>
          </p:cNvSpPr>
          <p:nvPr/>
        </p:nvSpPr>
        <p:spPr bwMode="auto">
          <a:xfrm>
            <a:off x="3779838" y="647700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i="1" dirty="0" smtClean="0">
                <a:solidFill>
                  <a:srgbClr val="660066"/>
                </a:solidFill>
                <a:latin typeface="Aller Light" pitchFamily="2" charset="0"/>
              </a:rPr>
              <a:t>What If Learning: Connecting Christian Faith and Teaching</a:t>
            </a:r>
            <a:endParaRPr lang="en-GB" sz="1600" i="1" dirty="0">
              <a:solidFill>
                <a:srgbClr val="660066"/>
              </a:solidFill>
              <a:latin typeface="Aller Light"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1906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p:cNvSpPr>
          <p:nvPr/>
        </p:nvSpPr>
        <p:spPr bwMode="auto">
          <a:xfrm>
            <a:off x="1258888" y="260350"/>
            <a:ext cx="7489825" cy="1512888"/>
          </a:xfrm>
          <a:prstGeom prst="rect">
            <a:avLst/>
          </a:prstGeom>
          <a:solidFill>
            <a:srgbClr val="9ECDDE"/>
          </a:solidFill>
          <a:ln>
            <a:noFill/>
          </a:ln>
          <a:extLst>
            <a:ext uri="{91240B29-F687-4F45-9708-019B960494DF}">
              <a14:hiddenLine xmlns:a14="http://schemas.microsoft.com/office/drawing/2010/main" w="9525">
                <a:solidFill>
                  <a:srgbClr val="91581F"/>
                </a:solidFill>
                <a:miter lim="800000"/>
                <a:headEnd/>
                <a:tailEnd/>
              </a14:hiddenLine>
            </a:ext>
          </a:extLst>
        </p:spPr>
        <p:txBody>
          <a:bodyPr anchor="ctr"/>
          <a:lstStyle/>
          <a:p>
            <a:pPr algn="ctr"/>
            <a:r>
              <a:rPr lang="en-US" sz="4400" b="1" dirty="0" smtClean="0">
                <a:solidFill>
                  <a:srgbClr val="000070"/>
                </a:solidFill>
                <a:latin typeface="Calibri" pitchFamily="34" charset="0"/>
              </a:rPr>
              <a:t>Progressing in </a:t>
            </a:r>
            <a:br>
              <a:rPr lang="en-US" sz="4400" b="1" dirty="0" smtClean="0">
                <a:solidFill>
                  <a:srgbClr val="000070"/>
                </a:solidFill>
                <a:latin typeface="Calibri" pitchFamily="34" charset="0"/>
              </a:rPr>
            </a:br>
            <a:r>
              <a:rPr lang="en-US" sz="4400" b="1" dirty="0" smtClean="0">
                <a:solidFill>
                  <a:srgbClr val="000070"/>
                </a:solidFill>
                <a:latin typeface="Calibri" pitchFamily="34" charset="0"/>
              </a:rPr>
              <a:t>faith, hope, and love</a:t>
            </a:r>
            <a:endParaRPr lang="en-US" sz="4400" b="1" dirty="0">
              <a:solidFill>
                <a:srgbClr val="000070"/>
              </a:solidFill>
              <a:latin typeface="Calibri" pitchFamily="34" charset="0"/>
            </a:endParaRPr>
          </a:p>
        </p:txBody>
      </p:sp>
      <p:sp>
        <p:nvSpPr>
          <p:cNvPr id="3" name="Content Placeholder 2"/>
          <p:cNvSpPr>
            <a:spLocks/>
          </p:cNvSpPr>
          <p:nvPr/>
        </p:nvSpPr>
        <p:spPr bwMode="auto">
          <a:xfrm>
            <a:off x="1116013" y="1855788"/>
            <a:ext cx="83629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1200"/>
              </a:spcAft>
              <a:buFont typeface="Arial" charset="0"/>
              <a:buNone/>
            </a:pPr>
            <a:r>
              <a:rPr lang="en-US" sz="2800" dirty="0" smtClean="0">
                <a:latin typeface="Calibri" pitchFamily="34" charset="0"/>
              </a:rPr>
              <a:t>Progress is a continuous movement. </a:t>
            </a:r>
          </a:p>
          <a:p>
            <a:pPr marL="342900" indent="-342900">
              <a:spcBef>
                <a:spcPts val="0"/>
              </a:spcBef>
              <a:spcAft>
                <a:spcPts val="1200"/>
              </a:spcAft>
              <a:buFont typeface="Arial" charset="0"/>
              <a:buNone/>
            </a:pPr>
            <a:r>
              <a:rPr lang="en-US" sz="2800" dirty="0" smtClean="0">
                <a:latin typeface="Calibri" pitchFamily="34" charset="0"/>
              </a:rPr>
              <a:t>The Bible talks of change as both </a:t>
            </a:r>
            <a:br>
              <a:rPr lang="en-US" sz="2800" dirty="0" smtClean="0">
                <a:latin typeface="Calibri" pitchFamily="34" charset="0"/>
              </a:rPr>
            </a:br>
            <a:r>
              <a:rPr lang="en-US" sz="2800" dirty="0" smtClean="0">
                <a:latin typeface="Calibri" pitchFamily="34" charset="0"/>
              </a:rPr>
              <a:t>the work of the Holy Spirit</a:t>
            </a:r>
            <a:br>
              <a:rPr lang="en-US" sz="2800" dirty="0" smtClean="0">
                <a:latin typeface="Calibri" pitchFamily="34" charset="0"/>
              </a:rPr>
            </a:br>
            <a:r>
              <a:rPr lang="en-US" sz="2800" dirty="0" smtClean="0">
                <a:latin typeface="Calibri" pitchFamily="34" charset="0"/>
              </a:rPr>
              <a:t>and effort on our part. </a:t>
            </a:r>
          </a:p>
          <a:p>
            <a:pPr marL="342900" indent="-342900">
              <a:spcBef>
                <a:spcPct val="20000"/>
              </a:spcBef>
              <a:buFont typeface="Arial" charset="0"/>
              <a:buNone/>
            </a:pPr>
            <a:r>
              <a:rPr lang="en-US" sz="2800" dirty="0" smtClean="0">
                <a:latin typeface="Calibri" pitchFamily="34" charset="0"/>
              </a:rPr>
              <a:t>The Apostle Paul describes the</a:t>
            </a:r>
            <a:br>
              <a:rPr lang="en-US" sz="2800" dirty="0" smtClean="0">
                <a:latin typeface="Calibri" pitchFamily="34" charset="0"/>
              </a:rPr>
            </a:br>
            <a:r>
              <a:rPr lang="en-US" sz="2800" dirty="0" smtClean="0">
                <a:latin typeface="Calibri" pitchFamily="34" charset="0"/>
              </a:rPr>
              <a:t>change as daily putting on</a:t>
            </a:r>
            <a:br>
              <a:rPr lang="en-US" sz="2800" dirty="0" smtClean="0">
                <a:latin typeface="Calibri" pitchFamily="34" charset="0"/>
              </a:rPr>
            </a:br>
            <a:r>
              <a:rPr lang="en-US" sz="2800" dirty="0" smtClean="0">
                <a:latin typeface="Calibri" pitchFamily="34" charset="0"/>
              </a:rPr>
              <a:t>the “clothes” from God’s wardrobe. Those “clothes”</a:t>
            </a:r>
            <a:br>
              <a:rPr lang="en-US" sz="2800" dirty="0" smtClean="0">
                <a:latin typeface="Calibri" pitchFamily="34" charset="0"/>
              </a:rPr>
            </a:br>
            <a:r>
              <a:rPr lang="en-US" sz="2800" dirty="0" smtClean="0">
                <a:latin typeface="Calibri" pitchFamily="34" charset="0"/>
              </a:rPr>
              <a:t>include love,  patience, humility, and gentleness.</a:t>
            </a:r>
            <a:r>
              <a:rPr lang="en-US" sz="3000" dirty="0" smtClean="0">
                <a:latin typeface="Calibri" pitchFamily="34" charset="0"/>
              </a:rPr>
              <a:t> </a:t>
            </a:r>
          </a:p>
        </p:txBody>
      </p:sp>
      <p:pic>
        <p:nvPicPr>
          <p:cNvPr id="52232" name="Picture 8" descr="Hi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325" y="2468563"/>
            <a:ext cx="2808288" cy="2124075"/>
          </a:xfrm>
          <a:prstGeom prst="rect">
            <a:avLst/>
          </a:prstGeom>
          <a:noFill/>
          <a:extLst>
            <a:ext uri="{909E8E84-426E-40DD-AFC4-6F175D3DCCD1}">
              <a14:hiddenFill xmlns:a14="http://schemas.microsoft.com/office/drawing/2010/main">
                <a:solidFill>
                  <a:srgbClr val="FFFFFF"/>
                </a:solidFill>
              </a14:hiddenFill>
            </a:ext>
          </a:extLst>
        </p:spPr>
      </p:pic>
      <p:sp>
        <p:nvSpPr>
          <p:cNvPr id="52233" name="Text Box 9"/>
          <p:cNvSpPr txBox="1">
            <a:spLocks noChangeArrowheads="1"/>
          </p:cNvSpPr>
          <p:nvPr/>
        </p:nvSpPr>
        <p:spPr bwMode="auto">
          <a:xfrm>
            <a:off x="3779838" y="6477000"/>
            <a:ext cx="543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i="1" dirty="0" smtClean="0">
                <a:solidFill>
                  <a:srgbClr val="660066"/>
                </a:solidFill>
                <a:latin typeface="Aller Light" pitchFamily="2" charset="0"/>
              </a:rPr>
              <a:t>What If Learning: Connecting Christian Faith and Teaching</a:t>
            </a:r>
            <a:endParaRPr lang="en-GB" sz="1600" i="1" dirty="0">
              <a:solidFill>
                <a:srgbClr val="660066"/>
              </a:solidFill>
              <a:latin typeface="Aller Light"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832</TotalTime>
  <Words>2494</Words>
  <Application>Microsoft Office PowerPoint</Application>
  <PresentationFormat>Bildschirmpräsentation (4:3)</PresentationFormat>
  <Paragraphs>101</Paragraphs>
  <Slides>9</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Aller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Hope and Love</dc:title>
  <dc:creator>Margaret Cooling</dc:creator>
  <cp:lastModifiedBy>Steve Kline</cp:lastModifiedBy>
  <cp:revision>118</cp:revision>
  <dcterms:created xsi:type="dcterms:W3CDTF">2011-01-12T13:59:57Z</dcterms:created>
  <dcterms:modified xsi:type="dcterms:W3CDTF">2012-06-07T14:30:53Z</dcterms:modified>
</cp:coreProperties>
</file>